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avi"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Lst>
  <p:sldIdLst>
    <p:sldId id="273" r:id="rId2"/>
    <p:sldId id="274" r:id="rId3"/>
    <p:sldId id="275" r:id="rId4"/>
    <p:sldId id="276" r:id="rId5"/>
    <p:sldId id="277" r:id="rId6"/>
    <p:sldId id="279" r:id="rId7"/>
    <p:sldId id="278" r:id="rId8"/>
    <p:sldId id="266" r:id="rId9"/>
    <p:sldId id="268" r:id="rId10"/>
    <p:sldId id="256" r:id="rId11"/>
    <p:sldId id="258" r:id="rId12"/>
    <p:sldId id="259" r:id="rId13"/>
    <p:sldId id="265" r:id="rId14"/>
    <p:sldId id="269" r:id="rId15"/>
    <p:sldId id="272" r:id="rId16"/>
    <p:sldId id="270" r:id="rId17"/>
    <p:sldId id="262" r:id="rId18"/>
    <p:sldId id="280" r:id="rId19"/>
    <p:sldId id="257" r:id="rId20"/>
    <p:sldId id="281" r:id="rId21"/>
    <p:sldId id="260" r:id="rId22"/>
    <p:sldId id="263" r:id="rId23"/>
    <p:sldId id="264" r:id="rId24"/>
    <p:sldId id="261" r:id="rId25"/>
    <p:sldId id="271" r:id="rId26"/>
    <p:sldId id="267" r:id="rId27"/>
    <p:sldId id="282" r:id="rId28"/>
    <p:sldId id="291" r:id="rId29"/>
    <p:sldId id="283" r:id="rId30"/>
    <p:sldId id="284" r:id="rId31"/>
    <p:sldId id="285" r:id="rId32"/>
    <p:sldId id="286" r:id="rId33"/>
    <p:sldId id="287" r:id="rId34"/>
    <p:sldId id="288" r:id="rId35"/>
    <p:sldId id="289" r:id="rId36"/>
    <p:sldId id="290" r:id="rId37"/>
    <p:sldId id="29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6" d="100"/>
          <a:sy n="66" d="100"/>
        </p:scale>
        <p:origin x="-128" y="-7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671D556-E86B-4A66-9CA5-24C2DE39885D}" type="datetimeFigureOut">
              <a:rPr lang="en-US" smtClean="0"/>
              <a:t>15-03-18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A39364-A60D-452A-A623-9F57D3392C54}" type="slidenum">
              <a:rPr lang="en-US" smtClean="0"/>
              <a:t>‹#›</a:t>
            </a:fld>
            <a:endParaRPr lang="en-US"/>
          </a:p>
        </p:txBody>
      </p:sp>
    </p:spTree>
    <p:extLst>
      <p:ext uri="{BB962C8B-B14F-4D97-AF65-F5344CB8AC3E}">
        <p14:creationId xmlns:p14="http://schemas.microsoft.com/office/powerpoint/2010/main" val="1434854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71D556-E86B-4A66-9CA5-24C2DE39885D}" type="datetimeFigureOut">
              <a:rPr lang="en-US" smtClean="0"/>
              <a:t>15-03-18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A39364-A60D-452A-A623-9F57D3392C54}" type="slidenum">
              <a:rPr lang="en-US" smtClean="0"/>
              <a:t>‹#›</a:t>
            </a:fld>
            <a:endParaRPr lang="en-US"/>
          </a:p>
        </p:txBody>
      </p:sp>
    </p:spTree>
    <p:extLst>
      <p:ext uri="{BB962C8B-B14F-4D97-AF65-F5344CB8AC3E}">
        <p14:creationId xmlns:p14="http://schemas.microsoft.com/office/powerpoint/2010/main" val="4176319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71D556-E86B-4A66-9CA5-24C2DE39885D}" type="datetimeFigureOut">
              <a:rPr lang="en-US" smtClean="0"/>
              <a:t>15-03-18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A39364-A60D-452A-A623-9F57D3392C54}"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36234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71D556-E86B-4A66-9CA5-24C2DE39885D}" type="datetimeFigureOut">
              <a:rPr lang="en-US" smtClean="0"/>
              <a:t>15-03-18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A39364-A60D-452A-A623-9F57D3392C54}" type="slidenum">
              <a:rPr lang="en-US" smtClean="0"/>
              <a:t>‹#›</a:t>
            </a:fld>
            <a:endParaRPr lang="en-US"/>
          </a:p>
        </p:txBody>
      </p:sp>
    </p:spTree>
    <p:extLst>
      <p:ext uri="{BB962C8B-B14F-4D97-AF65-F5344CB8AC3E}">
        <p14:creationId xmlns:p14="http://schemas.microsoft.com/office/powerpoint/2010/main" val="2396713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71D556-E86B-4A66-9CA5-24C2DE39885D}" type="datetimeFigureOut">
              <a:rPr lang="en-US" smtClean="0"/>
              <a:t>15-03-18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A39364-A60D-452A-A623-9F57D3392C5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025391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71D556-E86B-4A66-9CA5-24C2DE39885D}" type="datetimeFigureOut">
              <a:rPr lang="en-US" smtClean="0"/>
              <a:t>15-03-18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A39364-A60D-452A-A623-9F57D3392C54}" type="slidenum">
              <a:rPr lang="en-US" smtClean="0"/>
              <a:t>‹#›</a:t>
            </a:fld>
            <a:endParaRPr lang="en-US"/>
          </a:p>
        </p:txBody>
      </p:sp>
    </p:spTree>
    <p:extLst>
      <p:ext uri="{BB962C8B-B14F-4D97-AF65-F5344CB8AC3E}">
        <p14:creationId xmlns:p14="http://schemas.microsoft.com/office/powerpoint/2010/main" val="19618343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71D556-E86B-4A66-9CA5-24C2DE39885D}" type="datetimeFigureOut">
              <a:rPr lang="en-US" smtClean="0"/>
              <a:t>15-03-18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A39364-A60D-452A-A623-9F57D3392C54}" type="slidenum">
              <a:rPr lang="en-US" smtClean="0"/>
              <a:t>‹#›</a:t>
            </a:fld>
            <a:endParaRPr lang="en-US"/>
          </a:p>
        </p:txBody>
      </p:sp>
    </p:spTree>
    <p:extLst>
      <p:ext uri="{BB962C8B-B14F-4D97-AF65-F5344CB8AC3E}">
        <p14:creationId xmlns:p14="http://schemas.microsoft.com/office/powerpoint/2010/main" val="7757848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71D556-E86B-4A66-9CA5-24C2DE39885D}" type="datetimeFigureOut">
              <a:rPr lang="en-US" smtClean="0"/>
              <a:t>15-03-18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A39364-A60D-452A-A623-9F57D3392C54}" type="slidenum">
              <a:rPr lang="en-US" smtClean="0"/>
              <a:t>‹#›</a:t>
            </a:fld>
            <a:endParaRPr lang="en-US"/>
          </a:p>
        </p:txBody>
      </p:sp>
    </p:spTree>
    <p:extLst>
      <p:ext uri="{BB962C8B-B14F-4D97-AF65-F5344CB8AC3E}">
        <p14:creationId xmlns:p14="http://schemas.microsoft.com/office/powerpoint/2010/main" val="91267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71D556-E86B-4A66-9CA5-24C2DE39885D}" type="datetimeFigureOut">
              <a:rPr lang="en-US" smtClean="0"/>
              <a:t>15-03-18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A39364-A60D-452A-A623-9F57D3392C54}" type="slidenum">
              <a:rPr lang="en-US" smtClean="0"/>
              <a:t>‹#›</a:t>
            </a:fld>
            <a:endParaRPr lang="en-US"/>
          </a:p>
        </p:txBody>
      </p:sp>
    </p:spTree>
    <p:extLst>
      <p:ext uri="{BB962C8B-B14F-4D97-AF65-F5344CB8AC3E}">
        <p14:creationId xmlns:p14="http://schemas.microsoft.com/office/powerpoint/2010/main" val="228040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71D556-E86B-4A66-9CA5-24C2DE39885D}" type="datetimeFigureOut">
              <a:rPr lang="en-US" smtClean="0"/>
              <a:t>15-03-18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A39364-A60D-452A-A623-9F57D3392C54}" type="slidenum">
              <a:rPr lang="en-US" smtClean="0"/>
              <a:t>‹#›</a:t>
            </a:fld>
            <a:endParaRPr lang="en-US"/>
          </a:p>
        </p:txBody>
      </p:sp>
    </p:spTree>
    <p:extLst>
      <p:ext uri="{BB962C8B-B14F-4D97-AF65-F5344CB8AC3E}">
        <p14:creationId xmlns:p14="http://schemas.microsoft.com/office/powerpoint/2010/main" val="3256477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671D556-E86B-4A66-9CA5-24C2DE39885D}" type="datetimeFigureOut">
              <a:rPr lang="en-US" smtClean="0"/>
              <a:t>15-03-18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A39364-A60D-452A-A623-9F57D3392C54}" type="slidenum">
              <a:rPr lang="en-US" smtClean="0"/>
              <a:t>‹#›</a:t>
            </a:fld>
            <a:endParaRPr lang="en-US"/>
          </a:p>
        </p:txBody>
      </p:sp>
    </p:spTree>
    <p:extLst>
      <p:ext uri="{BB962C8B-B14F-4D97-AF65-F5344CB8AC3E}">
        <p14:creationId xmlns:p14="http://schemas.microsoft.com/office/powerpoint/2010/main" val="2523562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671D556-E86B-4A66-9CA5-24C2DE39885D}" type="datetimeFigureOut">
              <a:rPr lang="en-US" smtClean="0"/>
              <a:t>15-03-18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A39364-A60D-452A-A623-9F57D3392C54}" type="slidenum">
              <a:rPr lang="en-US" smtClean="0"/>
              <a:t>‹#›</a:t>
            </a:fld>
            <a:endParaRPr lang="en-US"/>
          </a:p>
        </p:txBody>
      </p:sp>
    </p:spTree>
    <p:extLst>
      <p:ext uri="{BB962C8B-B14F-4D97-AF65-F5344CB8AC3E}">
        <p14:creationId xmlns:p14="http://schemas.microsoft.com/office/powerpoint/2010/main" val="4164523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671D556-E86B-4A66-9CA5-24C2DE39885D}" type="datetimeFigureOut">
              <a:rPr lang="en-US" smtClean="0"/>
              <a:t>15-03-18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A39364-A60D-452A-A623-9F57D3392C54}" type="slidenum">
              <a:rPr lang="en-US" smtClean="0"/>
              <a:t>‹#›</a:t>
            </a:fld>
            <a:endParaRPr lang="en-US"/>
          </a:p>
        </p:txBody>
      </p:sp>
    </p:spTree>
    <p:extLst>
      <p:ext uri="{BB962C8B-B14F-4D97-AF65-F5344CB8AC3E}">
        <p14:creationId xmlns:p14="http://schemas.microsoft.com/office/powerpoint/2010/main" val="4234260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71D556-E86B-4A66-9CA5-24C2DE39885D}" type="datetimeFigureOut">
              <a:rPr lang="en-US" smtClean="0"/>
              <a:t>15-03-18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A39364-A60D-452A-A623-9F57D3392C54}" type="slidenum">
              <a:rPr lang="en-US" smtClean="0"/>
              <a:t>‹#›</a:t>
            </a:fld>
            <a:endParaRPr lang="en-US"/>
          </a:p>
        </p:txBody>
      </p:sp>
    </p:spTree>
    <p:extLst>
      <p:ext uri="{BB962C8B-B14F-4D97-AF65-F5344CB8AC3E}">
        <p14:creationId xmlns:p14="http://schemas.microsoft.com/office/powerpoint/2010/main" val="2245193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71D556-E86B-4A66-9CA5-24C2DE39885D}" type="datetimeFigureOut">
              <a:rPr lang="en-US" smtClean="0"/>
              <a:t>15-03-18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A39364-A60D-452A-A623-9F57D3392C54}" type="slidenum">
              <a:rPr lang="en-US" smtClean="0"/>
              <a:t>‹#›</a:t>
            </a:fld>
            <a:endParaRPr lang="en-US"/>
          </a:p>
        </p:txBody>
      </p:sp>
    </p:spTree>
    <p:extLst>
      <p:ext uri="{BB962C8B-B14F-4D97-AF65-F5344CB8AC3E}">
        <p14:creationId xmlns:p14="http://schemas.microsoft.com/office/powerpoint/2010/main" val="21902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71D556-E86B-4A66-9CA5-24C2DE39885D}" type="datetimeFigureOut">
              <a:rPr lang="en-US" smtClean="0"/>
              <a:t>15-03-18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A39364-A60D-452A-A623-9F57D3392C54}" type="slidenum">
              <a:rPr lang="en-US" smtClean="0"/>
              <a:t>‹#›</a:t>
            </a:fld>
            <a:endParaRPr lang="en-US"/>
          </a:p>
        </p:txBody>
      </p:sp>
    </p:spTree>
    <p:extLst>
      <p:ext uri="{BB962C8B-B14F-4D97-AF65-F5344CB8AC3E}">
        <p14:creationId xmlns:p14="http://schemas.microsoft.com/office/powerpoint/2010/main" val="361606924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671D556-E86B-4A66-9CA5-24C2DE39885D}" type="datetimeFigureOut">
              <a:rPr lang="en-US" smtClean="0"/>
              <a:t>15-03-18</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DA39364-A60D-452A-A623-9F57D3392C54}" type="slidenum">
              <a:rPr lang="en-US" smtClean="0"/>
              <a:t>‹#›</a:t>
            </a:fld>
            <a:endParaRPr lang="en-US"/>
          </a:p>
        </p:txBody>
      </p:sp>
    </p:spTree>
    <p:extLst>
      <p:ext uri="{BB962C8B-B14F-4D97-AF65-F5344CB8AC3E}">
        <p14:creationId xmlns:p14="http://schemas.microsoft.com/office/powerpoint/2010/main" val="1204805600"/>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png"/><Relationship Id="rId1" Type="http://schemas.microsoft.com/office/2007/relationships/media" Target="../media/media1.avi"/><Relationship Id="rId2" Type="http://schemas.openxmlformats.org/officeDocument/2006/relationships/video" Target="../media/media1.avi"/></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1" Type="http://schemas.microsoft.com/office/2007/relationships/media" Target="../media/media2.avi"/><Relationship Id="rId2" Type="http://schemas.openxmlformats.org/officeDocument/2006/relationships/video" Target="../media/media2.avi"/></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png"/><Relationship Id="rId1" Type="http://schemas.microsoft.com/office/2007/relationships/media" Target="../media/media3.avi"/><Relationship Id="rId2" Type="http://schemas.openxmlformats.org/officeDocument/2006/relationships/video" Target="../media/media3.avi"/></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microsoft.com/office/2007/relationships/media" Target="../media/media5.avi"/><Relationship Id="rId4" Type="http://schemas.openxmlformats.org/officeDocument/2006/relationships/video" Target="../media/media5.avi"/><Relationship Id="rId5" Type="http://schemas.openxmlformats.org/officeDocument/2006/relationships/slideLayout" Target="../slideLayouts/slideLayout5.xml"/><Relationship Id="rId6" Type="http://schemas.openxmlformats.org/officeDocument/2006/relationships/image" Target="../media/image11.png"/><Relationship Id="rId1" Type="http://schemas.microsoft.com/office/2007/relationships/media" Target="../media/media4.avi"/><Relationship Id="rId2" Type="http://schemas.openxmlformats.org/officeDocument/2006/relationships/video" Target="../media/media4.avi"/></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png"/><Relationship Id="rId1" Type="http://schemas.microsoft.com/office/2007/relationships/media" Target="../media/media6.avi"/><Relationship Id="rId2" Type="http://schemas.openxmlformats.org/officeDocument/2006/relationships/video" Target="../media/media6.avi"/></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5.png"/><Relationship Id="rId1" Type="http://schemas.microsoft.com/office/2007/relationships/media" Target="../media/media7.avi"/><Relationship Id="rId2" Type="http://schemas.openxmlformats.org/officeDocument/2006/relationships/video" Target="../media/media7.avi"/></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6.png"/><Relationship Id="rId1" Type="http://schemas.microsoft.com/office/2007/relationships/media" Target="../media/media8.avi"/><Relationship Id="rId2" Type="http://schemas.openxmlformats.org/officeDocument/2006/relationships/video" Target="../media/media8.avi"/></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1oYdGSmcflc" TargetMode="External"/><Relationship Id="rId3" Type="http://schemas.openxmlformats.org/officeDocument/2006/relationships/hyperlink" Target="http://knowledge.autodesk.com/support/3ds-max/learn-explore/caas/CloudHelp/cloudhelp/2015/ENU/3DSMax/files/GUID-1663898B-7C53-4123-9D54-7B7EE843FB92-htm.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7000" b="1" dirty="0" smtClean="0"/>
              <a:t>Cloth</a:t>
            </a:r>
            <a:endParaRPr lang="en-US" sz="7000" b="1" dirty="0"/>
          </a:p>
        </p:txBody>
      </p:sp>
      <p:sp>
        <p:nvSpPr>
          <p:cNvPr id="5" name="Subtitle 4"/>
          <p:cNvSpPr>
            <a:spLocks noGrp="1"/>
          </p:cNvSpPr>
          <p:nvPr>
            <p:ph type="subTitle" idx="1"/>
          </p:nvPr>
        </p:nvSpPr>
        <p:spPr>
          <a:xfrm>
            <a:off x="1507067" y="4050833"/>
            <a:ext cx="7766936" cy="1905124"/>
          </a:xfrm>
        </p:spPr>
        <p:txBody>
          <a:bodyPr>
            <a:normAutofit/>
          </a:bodyPr>
          <a:lstStyle/>
          <a:p>
            <a:r>
              <a:rPr lang="en-US" sz="1400" u="sng" dirty="0" smtClean="0">
                <a:solidFill>
                  <a:schemeClr val="bg1"/>
                </a:solidFill>
              </a:rPr>
              <a:t>Team Elephant</a:t>
            </a:r>
          </a:p>
          <a:p>
            <a:r>
              <a:rPr lang="en-US" sz="1400" dirty="0" smtClean="0">
                <a:solidFill>
                  <a:schemeClr val="bg1"/>
                </a:solidFill>
              </a:rPr>
              <a:t>Aaron </a:t>
            </a:r>
            <a:r>
              <a:rPr lang="en-US" sz="1400" dirty="0" err="1" smtClean="0">
                <a:solidFill>
                  <a:schemeClr val="bg1"/>
                </a:solidFill>
              </a:rPr>
              <a:t>Tse</a:t>
            </a:r>
            <a:endParaRPr lang="en-US" sz="1400" dirty="0">
              <a:solidFill>
                <a:schemeClr val="bg1"/>
              </a:solidFill>
            </a:endParaRPr>
          </a:p>
          <a:p>
            <a:r>
              <a:rPr lang="en-US" sz="1400" dirty="0" smtClean="0">
                <a:solidFill>
                  <a:schemeClr val="bg1"/>
                </a:solidFill>
              </a:rPr>
              <a:t>Jeffery </a:t>
            </a:r>
            <a:r>
              <a:rPr lang="en-US" sz="1400" dirty="0" err="1" smtClean="0">
                <a:solidFill>
                  <a:schemeClr val="bg1"/>
                </a:solidFill>
              </a:rPr>
              <a:t>Oduro</a:t>
            </a:r>
            <a:endParaRPr lang="en-US" sz="1400" dirty="0" smtClean="0">
              <a:solidFill>
                <a:schemeClr val="bg1"/>
              </a:solidFill>
            </a:endParaRPr>
          </a:p>
          <a:p>
            <a:r>
              <a:rPr lang="en-US" sz="1400" dirty="0" smtClean="0">
                <a:solidFill>
                  <a:schemeClr val="bg1"/>
                </a:solidFill>
              </a:rPr>
              <a:t>Kevin De </a:t>
            </a:r>
            <a:r>
              <a:rPr lang="en-US" sz="1400" dirty="0" err="1" smtClean="0">
                <a:solidFill>
                  <a:schemeClr val="bg1"/>
                </a:solidFill>
              </a:rPr>
              <a:t>Asis</a:t>
            </a:r>
            <a:endParaRPr lang="en-US" sz="1400" dirty="0" smtClean="0">
              <a:solidFill>
                <a:schemeClr val="bg1"/>
              </a:solidFill>
            </a:endParaRPr>
          </a:p>
          <a:p>
            <a:r>
              <a:rPr lang="en-US" sz="1400" dirty="0" err="1" smtClean="0">
                <a:solidFill>
                  <a:schemeClr val="bg1"/>
                </a:solidFill>
              </a:rPr>
              <a:t>Ondra</a:t>
            </a:r>
            <a:r>
              <a:rPr lang="en-US" sz="1400" dirty="0" smtClean="0">
                <a:solidFill>
                  <a:schemeClr val="bg1"/>
                </a:solidFill>
              </a:rPr>
              <a:t> Chan</a:t>
            </a:r>
            <a:endParaRPr lang="en-US" sz="1400" dirty="0">
              <a:solidFill>
                <a:schemeClr val="bg1"/>
              </a:solidFill>
            </a:endParaRPr>
          </a:p>
        </p:txBody>
      </p:sp>
    </p:spTree>
    <p:extLst>
      <p:ext uri="{BB962C8B-B14F-4D97-AF65-F5344CB8AC3E}">
        <p14:creationId xmlns:p14="http://schemas.microsoft.com/office/powerpoint/2010/main" val="223266376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solidFill>
                  <a:schemeClr val="bg1"/>
                </a:solidFill>
              </a:rPr>
              <a:t>Plane with 10 x 10 segments</a:t>
            </a:r>
            <a:endParaRPr lang="en-US" dirty="0">
              <a:solidFill>
                <a:schemeClr val="bg1"/>
              </a:solidFill>
            </a:endParaRPr>
          </a:p>
        </p:txBody>
      </p:sp>
      <p:pic>
        <p:nvPicPr>
          <p:cNvPr id="6" name="10x1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89188" y="2160588"/>
            <a:ext cx="5173662" cy="3879850"/>
          </a:xfrm>
        </p:spPr>
      </p:pic>
    </p:spTree>
    <p:extLst>
      <p:ext uri="{BB962C8B-B14F-4D97-AF65-F5344CB8AC3E}">
        <p14:creationId xmlns:p14="http://schemas.microsoft.com/office/powerpoint/2010/main" val="130026891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Plane with 25 x 25 segments</a:t>
            </a:r>
            <a:endParaRPr lang="en-US" dirty="0">
              <a:solidFill>
                <a:schemeClr val="bg1"/>
              </a:solidFill>
            </a:endParaRPr>
          </a:p>
        </p:txBody>
      </p:sp>
      <p:pic>
        <p:nvPicPr>
          <p:cNvPr id="4" name="25x25">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89188" y="2160588"/>
            <a:ext cx="5173662" cy="3879850"/>
          </a:xfrm>
        </p:spPr>
      </p:pic>
    </p:spTree>
    <p:extLst>
      <p:ext uri="{BB962C8B-B14F-4D97-AF65-F5344CB8AC3E}">
        <p14:creationId xmlns:p14="http://schemas.microsoft.com/office/powerpoint/2010/main" val="84575898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Plane with 100 x 100 segments</a:t>
            </a:r>
            <a:endParaRPr lang="en-US" dirty="0">
              <a:solidFill>
                <a:schemeClr val="bg1"/>
              </a:solidFill>
            </a:endParaRPr>
          </a:p>
        </p:txBody>
      </p:sp>
      <p:pic>
        <p:nvPicPr>
          <p:cNvPr id="4" name="100x10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89188" y="2160588"/>
            <a:ext cx="5173662" cy="3879850"/>
          </a:xfrm>
        </p:spPr>
      </p:pic>
    </p:spTree>
    <p:extLst>
      <p:ext uri="{BB962C8B-B14F-4D97-AF65-F5344CB8AC3E}">
        <p14:creationId xmlns:p14="http://schemas.microsoft.com/office/powerpoint/2010/main" val="215148274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0051" y="522514"/>
            <a:ext cx="3648210" cy="557872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52" y="522514"/>
            <a:ext cx="3630548" cy="5551714"/>
          </a:xfrm>
          <a:prstGeom prst="rect">
            <a:avLst/>
          </a:prstGeom>
        </p:spPr>
      </p:pic>
      <p:sp>
        <p:nvSpPr>
          <p:cNvPr id="2" name="Rectangle 1"/>
          <p:cNvSpPr/>
          <p:nvPr/>
        </p:nvSpPr>
        <p:spPr>
          <a:xfrm>
            <a:off x="5934269" y="1026368"/>
            <a:ext cx="419877" cy="15862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extBox 2"/>
          <p:cNvSpPr txBox="1"/>
          <p:nvPr/>
        </p:nvSpPr>
        <p:spPr>
          <a:xfrm>
            <a:off x="4600051" y="6298163"/>
            <a:ext cx="3732186" cy="369332"/>
          </a:xfrm>
          <a:prstGeom prst="rect">
            <a:avLst/>
          </a:prstGeom>
          <a:noFill/>
        </p:spPr>
        <p:txBody>
          <a:bodyPr wrap="square" rtlCol="0">
            <a:spAutoFit/>
          </a:bodyPr>
          <a:lstStyle/>
          <a:p>
            <a:pPr algn="ctr"/>
            <a:r>
              <a:rPr lang="en-US" dirty="0" smtClean="0">
                <a:solidFill>
                  <a:schemeClr val="bg1"/>
                </a:solidFill>
              </a:rPr>
              <a:t>Setup for Cloth Object</a:t>
            </a:r>
            <a:endParaRPr lang="en-US" dirty="0">
              <a:solidFill>
                <a:schemeClr val="bg1"/>
              </a:solidFill>
            </a:endParaRPr>
          </a:p>
        </p:txBody>
      </p:sp>
      <p:sp>
        <p:nvSpPr>
          <p:cNvPr id="4" name="TextBox 3"/>
          <p:cNvSpPr txBox="1"/>
          <p:nvPr/>
        </p:nvSpPr>
        <p:spPr>
          <a:xfrm>
            <a:off x="485252" y="6298163"/>
            <a:ext cx="3630548" cy="369332"/>
          </a:xfrm>
          <a:prstGeom prst="rect">
            <a:avLst/>
          </a:prstGeom>
          <a:noFill/>
        </p:spPr>
        <p:txBody>
          <a:bodyPr wrap="square" rtlCol="0">
            <a:spAutoFit/>
          </a:bodyPr>
          <a:lstStyle/>
          <a:p>
            <a:pPr algn="ctr"/>
            <a:r>
              <a:rPr lang="en-US" dirty="0" smtClean="0">
                <a:solidFill>
                  <a:schemeClr val="bg1"/>
                </a:solidFill>
              </a:rPr>
              <a:t>Setup for Collision Object</a:t>
            </a:r>
            <a:endParaRPr lang="en-US" dirty="0">
              <a:solidFill>
                <a:schemeClr val="bg1"/>
              </a:solidFill>
            </a:endParaRPr>
          </a:p>
        </p:txBody>
      </p:sp>
    </p:spTree>
    <p:extLst>
      <p:ext uri="{BB962C8B-B14F-4D97-AF65-F5344CB8AC3E}">
        <p14:creationId xmlns:p14="http://schemas.microsoft.com/office/powerpoint/2010/main" val="33706996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Self Collisions (Cloth on Cloth)</a:t>
            </a:r>
            <a:endParaRPr lang="en-US" dirty="0"/>
          </a:p>
        </p:txBody>
      </p:sp>
      <p:sp>
        <p:nvSpPr>
          <p:cNvPr id="3" name="Content Placeholder 2"/>
          <p:cNvSpPr>
            <a:spLocks noGrp="1"/>
          </p:cNvSpPr>
          <p:nvPr>
            <p:ph idx="1"/>
          </p:nvPr>
        </p:nvSpPr>
        <p:spPr/>
        <p:txBody>
          <a:bodyPr/>
          <a:lstStyle/>
          <a:p>
            <a:r>
              <a:rPr lang="en-US" dirty="0" smtClean="0">
                <a:solidFill>
                  <a:schemeClr val="bg1"/>
                </a:solidFill>
              </a:rPr>
              <a:t>Sometimes, you have 2 cloth objects but you can’t set one of them to a collision object</a:t>
            </a:r>
          </a:p>
          <a:p>
            <a:r>
              <a:rPr lang="en-US" dirty="0" smtClean="0">
                <a:solidFill>
                  <a:schemeClr val="bg1"/>
                </a:solidFill>
              </a:rPr>
              <a:t>To handle this, simply turn on the self collisions option</a:t>
            </a:r>
          </a:p>
          <a:p>
            <a:r>
              <a:rPr lang="en-US" dirty="0" smtClean="0">
                <a:solidFill>
                  <a:schemeClr val="bg1"/>
                </a:solidFill>
              </a:rPr>
              <a:t>Useful in situations such as T-shirt/pants interaction</a:t>
            </a: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8764" y="2846266"/>
            <a:ext cx="1648055" cy="3591426"/>
          </a:xfrm>
          <a:prstGeom prst="rect">
            <a:avLst/>
          </a:prstGeom>
        </p:spPr>
      </p:pic>
    </p:spTree>
    <p:extLst>
      <p:ext uri="{BB962C8B-B14F-4D97-AF65-F5344CB8AC3E}">
        <p14:creationId xmlns:p14="http://schemas.microsoft.com/office/powerpoint/2010/main" val="323347027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Comparison</a:t>
            </a:r>
            <a:endParaRPr lang="en-US" dirty="0"/>
          </a:p>
        </p:txBody>
      </p:sp>
      <p:sp>
        <p:nvSpPr>
          <p:cNvPr id="5" name="Text Placeholder 4"/>
          <p:cNvSpPr>
            <a:spLocks noGrp="1"/>
          </p:cNvSpPr>
          <p:nvPr>
            <p:ph type="body" idx="1"/>
          </p:nvPr>
        </p:nvSpPr>
        <p:spPr/>
        <p:txBody>
          <a:bodyPr/>
          <a:lstStyle/>
          <a:p>
            <a:pPr algn="ctr"/>
            <a:r>
              <a:rPr lang="en-US" dirty="0" smtClean="0">
                <a:solidFill>
                  <a:schemeClr val="bg1"/>
                </a:solidFill>
              </a:rPr>
              <a:t>Without Self-Collide</a:t>
            </a:r>
            <a:endParaRPr lang="en-US" dirty="0">
              <a:solidFill>
                <a:schemeClr val="bg1"/>
              </a:solidFill>
            </a:endParaRPr>
          </a:p>
        </p:txBody>
      </p:sp>
      <p:pic>
        <p:nvPicPr>
          <p:cNvPr id="9" name="collide">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6"/>
          <a:stretch>
            <a:fillRect/>
          </a:stretch>
        </p:blipFill>
        <p:spPr>
          <a:xfrm>
            <a:off x="676275" y="2820988"/>
            <a:ext cx="4183063" cy="3136900"/>
          </a:xfrm>
        </p:spPr>
      </p:pic>
      <p:sp>
        <p:nvSpPr>
          <p:cNvPr id="7" name="Text Placeholder 6"/>
          <p:cNvSpPr>
            <a:spLocks noGrp="1"/>
          </p:cNvSpPr>
          <p:nvPr>
            <p:ph type="body" sz="quarter" idx="3"/>
          </p:nvPr>
        </p:nvSpPr>
        <p:spPr/>
        <p:txBody>
          <a:bodyPr/>
          <a:lstStyle/>
          <a:p>
            <a:pPr algn="ctr"/>
            <a:r>
              <a:rPr lang="en-US" dirty="0" smtClean="0">
                <a:solidFill>
                  <a:schemeClr val="bg1"/>
                </a:solidFill>
              </a:rPr>
              <a:t>With Self-Collide</a:t>
            </a:r>
            <a:endParaRPr lang="en-US" dirty="0">
              <a:solidFill>
                <a:schemeClr val="bg1"/>
              </a:solidFill>
            </a:endParaRPr>
          </a:p>
        </p:txBody>
      </p:sp>
      <p:pic>
        <p:nvPicPr>
          <p:cNvPr id="10" name="self_collide">
            <a:hlinkClick r:id="" action="ppaction://media"/>
          </p:cNvPr>
          <p:cNvPicPr>
            <a:picLocks noGrp="1" noChangeAspect="1"/>
          </p:cNvPicPr>
          <p:nvPr>
            <p:ph sz="quarter" idx="4"/>
            <a:videoFile r:link="rId4"/>
            <p:extLst>
              <p:ext uri="{DAA4B4D4-6D71-4841-9C94-3DE7FCFB9230}">
                <p14:media xmlns:p14="http://schemas.microsoft.com/office/powerpoint/2010/main" r:embed="rId3"/>
              </p:ext>
            </p:extLst>
          </p:nvPr>
        </p:nvPicPr>
        <p:blipFill>
          <a:blip r:embed="rId6"/>
          <a:stretch>
            <a:fillRect/>
          </a:stretch>
        </p:blipFill>
        <p:spPr>
          <a:xfrm>
            <a:off x="5087938" y="2819400"/>
            <a:ext cx="4186237" cy="3140075"/>
          </a:xfrm>
        </p:spPr>
      </p:pic>
    </p:spTree>
    <p:extLst>
      <p:ext uri="{BB962C8B-B14F-4D97-AF65-F5344CB8AC3E}">
        <p14:creationId xmlns:p14="http://schemas.microsoft.com/office/powerpoint/2010/main" val="181212211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video>
              <p:cMediaNode vol="80000">
                <p:cTn id="13" fill="hold" display="0">
                  <p:stCondLst>
                    <p:cond delay="indefinite"/>
                  </p:stCondLst>
                </p:cTn>
                <p:tgtEl>
                  <p:spTgt spid="10"/>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Tearing</a:t>
            </a:r>
            <a:endParaRPr lang="en-US" dirty="0"/>
          </a:p>
        </p:txBody>
      </p:sp>
      <p:sp>
        <p:nvSpPr>
          <p:cNvPr id="3" name="Content Placeholder 2"/>
          <p:cNvSpPr>
            <a:spLocks noGrp="1"/>
          </p:cNvSpPr>
          <p:nvPr>
            <p:ph idx="1"/>
          </p:nvPr>
        </p:nvSpPr>
        <p:spPr/>
        <p:txBody>
          <a:bodyPr/>
          <a:lstStyle/>
          <a:p>
            <a:r>
              <a:rPr lang="en-US" dirty="0" smtClean="0">
                <a:solidFill>
                  <a:schemeClr val="bg1"/>
                </a:solidFill>
              </a:rPr>
              <a:t>Cloth can simulate tearing in 3ds Max with relative ease as long as some conditions are met</a:t>
            </a:r>
          </a:p>
          <a:p>
            <a:r>
              <a:rPr lang="en-US" dirty="0" smtClean="0">
                <a:solidFill>
                  <a:schemeClr val="bg1"/>
                </a:solidFill>
              </a:rPr>
              <a:t>2 Conditions must be met:</a:t>
            </a:r>
          </a:p>
          <a:p>
            <a:pPr lvl="1"/>
            <a:r>
              <a:rPr lang="en-US" dirty="0" smtClean="0">
                <a:solidFill>
                  <a:schemeClr val="bg1"/>
                </a:solidFill>
              </a:rPr>
              <a:t>1. Significant force is applied, or a collision with an object that can “cut cloth”</a:t>
            </a:r>
          </a:p>
          <a:p>
            <a:pPr lvl="1"/>
            <a:r>
              <a:rPr lang="en-US" dirty="0" smtClean="0">
                <a:solidFill>
                  <a:schemeClr val="bg1"/>
                </a:solidFill>
              </a:rPr>
              <a:t>2. A tear location is specified on the cloth object</a:t>
            </a:r>
          </a:p>
          <a:p>
            <a:pPr lvl="2"/>
            <a:r>
              <a:rPr lang="en-US" dirty="0" smtClean="0">
                <a:solidFill>
                  <a:schemeClr val="bg1"/>
                </a:solidFill>
              </a:rPr>
              <a:t>Vertices</a:t>
            </a:r>
          </a:p>
          <a:p>
            <a:pPr lvl="2"/>
            <a:r>
              <a:rPr lang="en-US" dirty="0" smtClean="0">
                <a:solidFill>
                  <a:schemeClr val="bg1"/>
                </a:solidFill>
              </a:rPr>
              <a:t>Seams</a:t>
            </a:r>
          </a:p>
          <a:p>
            <a:pPr lvl="2"/>
            <a:r>
              <a:rPr lang="en-US" dirty="0" smtClean="0">
                <a:solidFill>
                  <a:schemeClr val="bg1"/>
                </a:solidFill>
              </a:rPr>
              <a:t>Welding 2 cloth objects together</a:t>
            </a:r>
          </a:p>
        </p:txBody>
      </p:sp>
    </p:spTree>
    <p:extLst>
      <p:ext uri="{BB962C8B-B14F-4D97-AF65-F5344CB8AC3E}">
        <p14:creationId xmlns:p14="http://schemas.microsoft.com/office/powerpoint/2010/main" val="262225562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Tearing a Plane</a:t>
            </a:r>
            <a:endParaRPr lang="en-US" dirty="0"/>
          </a:p>
        </p:txBody>
      </p:sp>
      <p:pic>
        <p:nvPicPr>
          <p:cNvPr id="4" name="tearin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89188" y="2160588"/>
            <a:ext cx="5173662" cy="3879850"/>
          </a:xfrm>
        </p:spPr>
      </p:pic>
    </p:spTree>
    <p:extLst>
      <p:ext uri="{BB962C8B-B14F-4D97-AF65-F5344CB8AC3E}">
        <p14:creationId xmlns:p14="http://schemas.microsoft.com/office/powerpoint/2010/main" val="27645354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Steps</a:t>
            </a:r>
            <a:endParaRPr lang="en-US" dirty="0"/>
          </a:p>
        </p:txBody>
      </p:sp>
      <p:sp>
        <p:nvSpPr>
          <p:cNvPr id="3" name="Content Placeholder 2"/>
          <p:cNvSpPr>
            <a:spLocks noGrp="1"/>
          </p:cNvSpPr>
          <p:nvPr>
            <p:ph idx="1"/>
          </p:nvPr>
        </p:nvSpPr>
        <p:spPr/>
        <p:txBody>
          <a:bodyPr/>
          <a:lstStyle/>
          <a:p>
            <a:r>
              <a:rPr lang="en-US" dirty="0" smtClean="0">
                <a:solidFill>
                  <a:schemeClr val="bg1"/>
                </a:solidFill>
              </a:rPr>
              <a:t>1. Create a plane and convert to cloth object</a:t>
            </a:r>
          </a:p>
          <a:p>
            <a:pPr lvl="1"/>
            <a:r>
              <a:rPr lang="en-US" dirty="0" smtClean="0">
                <a:solidFill>
                  <a:schemeClr val="bg1"/>
                </a:solidFill>
              </a:rPr>
              <a:t>Do preprocessing such as increasing segments, changing the tessellation etc. before converting</a:t>
            </a:r>
          </a:p>
          <a:p>
            <a:r>
              <a:rPr lang="en-US" dirty="0" smtClean="0">
                <a:solidFill>
                  <a:schemeClr val="bg1"/>
                </a:solidFill>
              </a:rPr>
              <a:t>2. Select the “Group” sub-object</a:t>
            </a:r>
          </a:p>
          <a:p>
            <a:r>
              <a:rPr lang="en-US" dirty="0" smtClean="0">
                <a:solidFill>
                  <a:schemeClr val="bg1"/>
                </a:solidFill>
              </a:rPr>
              <a:t>3. (Optional) Select vertices and create a group and use the “Preserve” operation on it (these ones will not move)</a:t>
            </a:r>
          </a:p>
          <a:p>
            <a:r>
              <a:rPr lang="en-US" dirty="0" smtClean="0">
                <a:solidFill>
                  <a:schemeClr val="bg1"/>
                </a:solidFill>
              </a:rPr>
              <a:t>4. Select separate vertices where you want the tear to be and click “Make Tear” (It will automatically create a group for you)</a:t>
            </a:r>
          </a:p>
          <a:p>
            <a:r>
              <a:rPr lang="en-US" dirty="0" smtClean="0">
                <a:solidFill>
                  <a:schemeClr val="bg1"/>
                </a:solidFill>
              </a:rPr>
              <a:t>5. Adjust parameters and repeat steps 4+5 as needed</a:t>
            </a:r>
            <a:endParaRPr lang="en-US" dirty="0">
              <a:solidFill>
                <a:schemeClr val="bg1"/>
              </a:solidFill>
            </a:endParaRPr>
          </a:p>
        </p:txBody>
      </p:sp>
    </p:spTree>
    <p:extLst>
      <p:ext uri="{BB962C8B-B14F-4D97-AF65-F5344CB8AC3E}">
        <p14:creationId xmlns:p14="http://schemas.microsoft.com/office/powerpoint/2010/main" val="401086911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0" y="0"/>
            <a:ext cx="12195175" cy="6858000"/>
          </a:xfrm>
        </p:spPr>
      </p:pic>
    </p:spTree>
    <p:extLst>
      <p:ext uri="{BB962C8B-B14F-4D97-AF65-F5344CB8AC3E}">
        <p14:creationId xmlns:p14="http://schemas.microsoft.com/office/powerpoint/2010/main" val="240272939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1682"/>
            <a:ext cx="8596668" cy="838718"/>
          </a:xfrm>
        </p:spPr>
        <p:txBody>
          <a:bodyPr/>
          <a:lstStyle/>
          <a:p>
            <a:pPr algn="ctr"/>
            <a:r>
              <a:rPr lang="en-US" dirty="0" smtClean="0"/>
              <a:t>Introduction</a:t>
            </a:r>
            <a:endParaRPr lang="en-US" dirty="0"/>
          </a:p>
        </p:txBody>
      </p:sp>
      <p:sp>
        <p:nvSpPr>
          <p:cNvPr id="3" name="Content Placeholder 2"/>
          <p:cNvSpPr>
            <a:spLocks noGrp="1"/>
          </p:cNvSpPr>
          <p:nvPr>
            <p:ph idx="1"/>
          </p:nvPr>
        </p:nvSpPr>
        <p:spPr>
          <a:xfrm>
            <a:off x="677334" y="2640563"/>
            <a:ext cx="8596668" cy="2878284"/>
          </a:xfrm>
        </p:spPr>
        <p:txBody>
          <a:bodyPr/>
          <a:lstStyle/>
          <a:p>
            <a:r>
              <a:rPr lang="en-US" dirty="0" smtClean="0">
                <a:solidFill>
                  <a:schemeClr val="bg1"/>
                </a:solidFill>
              </a:rPr>
              <a:t>Cloth like materials are objects that we interact with in our daily lives. Therefore, it is an important to understand how to create realistic looking cloth that interact with the world as we would expect it to.</a:t>
            </a:r>
            <a:endParaRPr lang="en-US" dirty="0">
              <a:solidFill>
                <a:schemeClr val="bg1"/>
              </a:solidFill>
            </a:endParaRPr>
          </a:p>
        </p:txBody>
      </p:sp>
    </p:spTree>
    <p:extLst>
      <p:ext uri="{BB962C8B-B14F-4D97-AF65-F5344CB8AC3E}">
        <p14:creationId xmlns:p14="http://schemas.microsoft.com/office/powerpoint/2010/main" val="156797077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Using an Object to Cut</a:t>
            </a:r>
            <a:endParaRPr lang="en-US" dirty="0"/>
          </a:p>
        </p:txBody>
      </p:sp>
      <p:sp>
        <p:nvSpPr>
          <p:cNvPr id="3" name="Content Placeholder 2"/>
          <p:cNvSpPr>
            <a:spLocks noGrp="1"/>
          </p:cNvSpPr>
          <p:nvPr>
            <p:ph idx="1"/>
          </p:nvPr>
        </p:nvSpPr>
        <p:spPr/>
        <p:txBody>
          <a:bodyPr/>
          <a:lstStyle/>
          <a:p>
            <a:r>
              <a:rPr lang="en-US" dirty="0" smtClean="0">
                <a:solidFill>
                  <a:schemeClr val="bg1"/>
                </a:solidFill>
              </a:rPr>
              <a:t>While it is possible to simply use gravity to tear cloth, at times, it becomes necessary for an object to be able to cut the cloth.</a:t>
            </a:r>
          </a:p>
          <a:p>
            <a:r>
              <a:rPr lang="en-US" dirty="0" smtClean="0">
                <a:solidFill>
                  <a:schemeClr val="bg1"/>
                </a:solidFill>
              </a:rPr>
              <a:t>Requires one extra step: Enable “Cut Cloth” on collision object</a:t>
            </a:r>
            <a:endParaRPr lang="en-US" dirty="0">
              <a:solidFill>
                <a:schemeClr val="bg1"/>
              </a:solidFill>
            </a:endParaRPr>
          </a:p>
        </p:txBody>
      </p:sp>
    </p:spTree>
    <p:extLst>
      <p:ext uri="{BB962C8B-B14F-4D97-AF65-F5344CB8AC3E}">
        <p14:creationId xmlns:p14="http://schemas.microsoft.com/office/powerpoint/2010/main" val="206546195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7280156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Puncturing</a:t>
            </a:r>
            <a:endParaRPr lang="en-US" dirty="0"/>
          </a:p>
        </p:txBody>
      </p:sp>
      <p:pic>
        <p:nvPicPr>
          <p:cNvPr id="4" name="punctur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89188" y="2160588"/>
            <a:ext cx="5173662" cy="3879850"/>
          </a:xfrm>
        </p:spPr>
      </p:pic>
    </p:spTree>
    <p:extLst>
      <p:ext uri="{BB962C8B-B14F-4D97-AF65-F5344CB8AC3E}">
        <p14:creationId xmlns:p14="http://schemas.microsoft.com/office/powerpoint/2010/main" val="424555232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Consequences of Disabling “Cut Cloth”</a:t>
            </a:r>
            <a:endParaRPr lang="en-US" dirty="0"/>
          </a:p>
        </p:txBody>
      </p:sp>
      <p:pic>
        <p:nvPicPr>
          <p:cNvPr id="4" name="non-cut punctur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89188" y="2160588"/>
            <a:ext cx="5173662" cy="3879850"/>
          </a:xfrm>
        </p:spPr>
      </p:pic>
    </p:spTree>
    <p:extLst>
      <p:ext uri="{BB962C8B-B14F-4D97-AF65-F5344CB8AC3E}">
        <p14:creationId xmlns:p14="http://schemas.microsoft.com/office/powerpoint/2010/main" val="74268036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Result</a:t>
            </a:r>
            <a:endParaRPr lang="en-US" dirty="0"/>
          </a:p>
        </p:txBody>
      </p:sp>
      <p:sp>
        <p:nvSpPr>
          <p:cNvPr id="6" name="Text Placeholder 5"/>
          <p:cNvSpPr>
            <a:spLocks noGrp="1"/>
          </p:cNvSpPr>
          <p:nvPr>
            <p:ph type="body" idx="1"/>
          </p:nvPr>
        </p:nvSpPr>
        <p:spPr/>
        <p:txBody>
          <a:bodyPr/>
          <a:lstStyle/>
          <a:p>
            <a:pPr algn="ctr"/>
            <a:r>
              <a:rPr lang="en-US" dirty="0" smtClean="0">
                <a:solidFill>
                  <a:schemeClr val="bg1"/>
                </a:solidFill>
              </a:rPr>
              <a:t>With cut</a:t>
            </a:r>
            <a:endParaRPr lang="en-US" dirty="0">
              <a:solidFill>
                <a:schemeClr val="bg1"/>
              </a:solidFill>
            </a:endParaRP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6275" y="2820194"/>
            <a:ext cx="4184650" cy="3138487"/>
          </a:xfrm>
        </p:spPr>
      </p:pic>
      <p:sp>
        <p:nvSpPr>
          <p:cNvPr id="7" name="Text Placeholder 6"/>
          <p:cNvSpPr>
            <a:spLocks noGrp="1"/>
          </p:cNvSpPr>
          <p:nvPr>
            <p:ph type="body" sz="quarter" idx="3"/>
          </p:nvPr>
        </p:nvSpPr>
        <p:spPr/>
        <p:txBody>
          <a:bodyPr/>
          <a:lstStyle/>
          <a:p>
            <a:pPr algn="ctr"/>
            <a:r>
              <a:rPr lang="en-US" dirty="0" smtClean="0">
                <a:solidFill>
                  <a:schemeClr val="bg1"/>
                </a:solidFill>
              </a:rPr>
              <a:t>Without cut</a:t>
            </a:r>
            <a:endParaRPr lang="en-US" dirty="0">
              <a:solidFill>
                <a:schemeClr val="bg1"/>
              </a:solidFill>
            </a:endParaRPr>
          </a:p>
        </p:txBody>
      </p:sp>
      <p:pic>
        <p:nvPicPr>
          <p:cNvPr id="11" name="Content Placeholder 10"/>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087938" y="2819599"/>
            <a:ext cx="4186237" cy="3139677"/>
          </a:xfrm>
        </p:spPr>
      </p:pic>
    </p:spTree>
    <p:extLst>
      <p:ext uri="{BB962C8B-B14F-4D97-AF65-F5344CB8AC3E}">
        <p14:creationId xmlns:p14="http://schemas.microsoft.com/office/powerpoint/2010/main" val="376081268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smtClean="0"/>
              <a:t>Remarks</a:t>
            </a:r>
            <a:endParaRPr lang="en-US" dirty="0"/>
          </a:p>
        </p:txBody>
      </p:sp>
      <p:sp>
        <p:nvSpPr>
          <p:cNvPr id="8" name="Content Placeholder 7"/>
          <p:cNvSpPr>
            <a:spLocks noGrp="1"/>
          </p:cNvSpPr>
          <p:nvPr>
            <p:ph idx="1"/>
          </p:nvPr>
        </p:nvSpPr>
        <p:spPr/>
        <p:txBody>
          <a:bodyPr/>
          <a:lstStyle/>
          <a:p>
            <a:r>
              <a:rPr lang="en-US" dirty="0" smtClean="0">
                <a:solidFill>
                  <a:schemeClr val="bg1"/>
                </a:solidFill>
              </a:rPr>
              <a:t>Collapsing the cloth modifier bakes in the position of the cloth, not the animation</a:t>
            </a:r>
          </a:p>
          <a:p>
            <a:r>
              <a:rPr lang="en-US" dirty="0" smtClean="0">
                <a:solidFill>
                  <a:schemeClr val="bg1"/>
                </a:solidFill>
              </a:rPr>
              <a:t>When defining the tear location, be careful of isolating tiny sections of your cloth (unless your goal is to make your cloth disintegrate)</a:t>
            </a:r>
          </a:p>
          <a:p>
            <a:r>
              <a:rPr lang="en-US" dirty="0" smtClean="0">
                <a:solidFill>
                  <a:schemeClr val="bg1"/>
                </a:solidFill>
              </a:rPr>
              <a:t>Mess around with the object properties (or don’t)</a:t>
            </a:r>
            <a:endParaRPr lang="en-US" dirty="0">
              <a:solidFill>
                <a:schemeClr val="bg1"/>
              </a:solidFill>
            </a:endParaRPr>
          </a:p>
        </p:txBody>
      </p:sp>
    </p:spTree>
    <p:extLst>
      <p:ext uri="{BB962C8B-B14F-4D97-AF65-F5344CB8AC3E}">
        <p14:creationId xmlns:p14="http://schemas.microsoft.com/office/powerpoint/2010/main" val="313584587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smtClean="0"/>
              <a:t>References</a:t>
            </a:r>
            <a:endParaRPr lang="en-US" dirty="0"/>
          </a:p>
        </p:txBody>
      </p:sp>
      <p:sp>
        <p:nvSpPr>
          <p:cNvPr id="8" name="Content Placeholder 7"/>
          <p:cNvSpPr>
            <a:spLocks noGrp="1"/>
          </p:cNvSpPr>
          <p:nvPr>
            <p:ph idx="1"/>
          </p:nvPr>
        </p:nvSpPr>
        <p:spPr/>
        <p:txBody>
          <a:bodyPr/>
          <a:lstStyle/>
          <a:p>
            <a:r>
              <a:rPr lang="en-US" dirty="0">
                <a:hlinkClick r:id="rId2"/>
              </a:rPr>
              <a:t>https://</a:t>
            </a:r>
            <a:r>
              <a:rPr lang="en-US" dirty="0" smtClean="0">
                <a:hlinkClick r:id="rId2"/>
              </a:rPr>
              <a:t>www.youtube.com/watch?v=1oYdGSmcflc</a:t>
            </a:r>
            <a:endParaRPr lang="en-US" dirty="0" smtClean="0"/>
          </a:p>
          <a:p>
            <a:r>
              <a:rPr lang="en-US" dirty="0">
                <a:hlinkClick r:id="rId3"/>
              </a:rPr>
              <a:t>http://</a:t>
            </a:r>
            <a:r>
              <a:rPr lang="en-US" dirty="0" smtClean="0">
                <a:hlinkClick r:id="rId3"/>
              </a:rPr>
              <a:t>knowledge.autodesk.com/support/3ds-max/learn-explore/caas/CloudHelp/cloudhelp/2015/ENU/3DSMax/files/GUID-1663898B-7C53-4123-9D54-7B7EE843FB92-htm.html</a:t>
            </a:r>
            <a:endParaRPr lang="en-US" dirty="0" smtClean="0"/>
          </a:p>
          <a:p>
            <a:endParaRPr lang="en-US" dirty="0"/>
          </a:p>
        </p:txBody>
      </p:sp>
    </p:spTree>
    <p:extLst>
      <p:ext uri="{BB962C8B-B14F-4D97-AF65-F5344CB8AC3E}">
        <p14:creationId xmlns:p14="http://schemas.microsoft.com/office/powerpoint/2010/main" val="25321309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&amp; After Creating Cloth and Garment Modifier</a:t>
            </a:r>
            <a:endParaRPr lang="en-US" dirty="0"/>
          </a:p>
        </p:txBody>
      </p:sp>
      <p:pic>
        <p:nvPicPr>
          <p:cNvPr id="4" name="Picture 3" descr="Screenshot 2015-03-18 09.55.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208" y="2713372"/>
            <a:ext cx="3706113" cy="3085646"/>
          </a:xfrm>
          <a:prstGeom prst="rect">
            <a:avLst/>
          </a:prstGeom>
        </p:spPr>
      </p:pic>
      <p:pic>
        <p:nvPicPr>
          <p:cNvPr id="5" name="Content Placeholder 3" descr="Screenshot 2015-03-18 09.52.48.png"/>
          <p:cNvPicPr>
            <a:picLocks noGrp="1" noChangeAspect="1"/>
          </p:cNvPicPr>
          <p:nvPr>
            <p:ph idx="1"/>
          </p:nvPr>
        </p:nvPicPr>
        <p:blipFill rotWithShape="1">
          <a:blip r:embed="rId3">
            <a:extLst>
              <a:ext uri="{28A0092B-C50C-407E-A947-70E740481C1C}">
                <a14:useLocalDpi xmlns:a14="http://schemas.microsoft.com/office/drawing/2010/main" val="0"/>
              </a:ext>
            </a:extLst>
          </a:blip>
          <a:srcRect l="-455" t="142" r="-834" b="21013"/>
          <a:stretch/>
        </p:blipFill>
        <p:spPr>
          <a:xfrm>
            <a:off x="4733450" y="2732616"/>
            <a:ext cx="4233166" cy="3059760"/>
          </a:xfrm>
        </p:spPr>
      </p:pic>
      <p:sp>
        <p:nvSpPr>
          <p:cNvPr id="8" name="TextBox 7"/>
          <p:cNvSpPr txBox="1"/>
          <p:nvPr/>
        </p:nvSpPr>
        <p:spPr>
          <a:xfrm>
            <a:off x="3001700" y="2097570"/>
            <a:ext cx="3578949" cy="369332"/>
          </a:xfrm>
          <a:prstGeom prst="rect">
            <a:avLst/>
          </a:prstGeom>
          <a:noFill/>
          <a:ln>
            <a:solidFill>
              <a:schemeClr val="bg1"/>
            </a:solidFill>
          </a:ln>
        </p:spPr>
        <p:txBody>
          <a:bodyPr wrap="square" rtlCol="0">
            <a:spAutoFit/>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Autodesk Character Generator</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26866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a:t>
            </a:r>
          </a:p>
        </p:txBody>
      </p:sp>
      <p:sp>
        <p:nvSpPr>
          <p:cNvPr id="3" name="Content Placeholder 2"/>
          <p:cNvSpPr>
            <a:spLocks noGrp="1"/>
          </p:cNvSpPr>
          <p:nvPr>
            <p:ph idx="1"/>
          </p:nvPr>
        </p:nvSpPr>
        <p:spPr/>
        <p:txBody>
          <a:bodyPr>
            <a:normAutofit/>
          </a:bodyPr>
          <a:lstStyle/>
          <a:p>
            <a:pPr marL="0" indent="0">
              <a:buNone/>
            </a:pPr>
            <a:r>
              <a:rPr lang="en-US" sz="2800" dirty="0">
                <a:solidFill>
                  <a:schemeClr val="accent1"/>
                </a:solidFill>
              </a:rPr>
              <a:t>http://</a:t>
            </a:r>
            <a:r>
              <a:rPr lang="en-US" sz="2800" dirty="0" err="1">
                <a:solidFill>
                  <a:schemeClr val="accent1"/>
                </a:solidFill>
              </a:rPr>
              <a:t>youtu.be</a:t>
            </a:r>
            <a:r>
              <a:rPr lang="en-US" sz="2800" dirty="0">
                <a:solidFill>
                  <a:schemeClr val="accent1"/>
                </a:solidFill>
              </a:rPr>
              <a:t>/xeC1A8T8Lqw</a:t>
            </a:r>
            <a:endParaRPr lang="en-US" sz="2800" dirty="0">
              <a:solidFill>
                <a:schemeClr val="accent1"/>
              </a:solidFill>
            </a:endParaRPr>
          </a:p>
        </p:txBody>
      </p:sp>
    </p:spTree>
    <p:extLst>
      <p:ext uri="{BB962C8B-B14F-4D97-AF65-F5344CB8AC3E}">
        <p14:creationId xmlns:p14="http://schemas.microsoft.com/office/powerpoint/2010/main" val="3035419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Least effort with only 3 modifiers</a:t>
            </a:r>
            <a:endParaRPr lang="en-US" dirty="0"/>
          </a:p>
        </p:txBody>
      </p:sp>
      <p:pic>
        <p:nvPicPr>
          <p:cNvPr id="4" name="Content Placeholder 5" descr="Screenshot 2015-03-07 07.00.56.png"/>
          <p:cNvPicPr>
            <a:picLocks noGrp="1" noChangeAspect="1"/>
          </p:cNvPicPr>
          <p:nvPr>
            <p:ph idx="1"/>
          </p:nvPr>
        </p:nvPicPr>
        <p:blipFill>
          <a:blip r:embed="rId2">
            <a:extLst>
              <a:ext uri="{28A0092B-C50C-407E-A947-70E740481C1C}">
                <a14:useLocalDpi xmlns:a14="http://schemas.microsoft.com/office/drawing/2010/main" val="0"/>
              </a:ext>
            </a:extLst>
          </a:blip>
          <a:srcRect l="-40566" r="-40566"/>
          <a:stretch>
            <a:fillRect/>
          </a:stretch>
        </p:blipFill>
        <p:spPr/>
      </p:pic>
    </p:spTree>
    <p:extLst>
      <p:ext uri="{BB962C8B-B14F-4D97-AF65-F5344CB8AC3E}">
        <p14:creationId xmlns:p14="http://schemas.microsoft.com/office/powerpoint/2010/main" val="1867163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Task Allocation</a:t>
            </a:r>
            <a:endParaRPr lang="en-US" dirty="0"/>
          </a:p>
        </p:txBody>
      </p:sp>
      <p:sp>
        <p:nvSpPr>
          <p:cNvPr id="3" name="Content Placeholder 2"/>
          <p:cNvSpPr>
            <a:spLocks noGrp="1"/>
          </p:cNvSpPr>
          <p:nvPr>
            <p:ph idx="1"/>
          </p:nvPr>
        </p:nvSpPr>
        <p:spPr/>
        <p:txBody>
          <a:bodyPr/>
          <a:lstStyle/>
          <a:p>
            <a:r>
              <a:rPr lang="en-US" dirty="0" smtClean="0">
                <a:solidFill>
                  <a:schemeClr val="bg1"/>
                </a:solidFill>
              </a:rPr>
              <a:t>Aaron – Overview, Collisions, Tearing, Compiling the Presentation</a:t>
            </a:r>
          </a:p>
          <a:p>
            <a:r>
              <a:rPr lang="en-US" dirty="0" smtClean="0">
                <a:solidFill>
                  <a:schemeClr val="bg1"/>
                </a:solidFill>
              </a:rPr>
              <a:t>Jeff – Capes and External Forces</a:t>
            </a:r>
          </a:p>
          <a:p>
            <a:r>
              <a:rPr lang="en-US" dirty="0" smtClean="0">
                <a:solidFill>
                  <a:schemeClr val="bg1"/>
                </a:solidFill>
              </a:rPr>
              <a:t>Kevin – Garment Maker, Making clothes</a:t>
            </a:r>
          </a:p>
          <a:p>
            <a:r>
              <a:rPr lang="en-US" dirty="0" err="1" smtClean="0">
                <a:solidFill>
                  <a:schemeClr val="bg1"/>
                </a:solidFill>
              </a:rPr>
              <a:t>Ondra</a:t>
            </a:r>
            <a:r>
              <a:rPr lang="en-US" dirty="0" smtClean="0">
                <a:solidFill>
                  <a:schemeClr val="bg1"/>
                </a:solidFill>
              </a:rPr>
              <a:t> – Creases/Folds and </a:t>
            </a:r>
            <a:r>
              <a:rPr lang="en-US" dirty="0">
                <a:solidFill>
                  <a:schemeClr val="bg1"/>
                </a:solidFill>
              </a:rPr>
              <a:t>C</a:t>
            </a:r>
            <a:r>
              <a:rPr lang="en-US" dirty="0" smtClean="0">
                <a:solidFill>
                  <a:schemeClr val="bg1"/>
                </a:solidFill>
              </a:rPr>
              <a:t>loth materials</a:t>
            </a:r>
            <a:endParaRPr lang="en-US" dirty="0">
              <a:solidFill>
                <a:schemeClr val="bg1"/>
              </a:solidFill>
            </a:endParaRPr>
          </a:p>
        </p:txBody>
      </p:sp>
    </p:spTree>
    <p:extLst>
      <p:ext uri="{BB962C8B-B14F-4D97-AF65-F5344CB8AC3E}">
        <p14:creationId xmlns:p14="http://schemas.microsoft.com/office/powerpoint/2010/main" val="138804717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Start	</a:t>
            </a:r>
          </a:p>
        </p:txBody>
      </p:sp>
      <p:sp>
        <p:nvSpPr>
          <p:cNvPr id="3" name="Content Placeholder 2"/>
          <p:cNvSpPr>
            <a:spLocks noGrp="1"/>
          </p:cNvSpPr>
          <p:nvPr>
            <p:ph idx="1"/>
          </p:nvPr>
        </p:nvSpPr>
        <p:spPr/>
        <p:txBody>
          <a:bodyPr>
            <a:normAutofit/>
          </a:bodyPr>
          <a:lstStyle/>
          <a:p>
            <a:r>
              <a:rPr lang="en-US" sz="2000" dirty="0">
                <a:solidFill>
                  <a:schemeClr val="accent1"/>
                </a:solidFill>
              </a:rPr>
              <a:t>Create a silhouette of your garment using lines</a:t>
            </a:r>
          </a:p>
          <a:p>
            <a:r>
              <a:rPr lang="en-US" sz="2000" dirty="0">
                <a:solidFill>
                  <a:schemeClr val="accent1"/>
                </a:solidFill>
              </a:rPr>
              <a:t>Make a copy of </a:t>
            </a:r>
            <a:r>
              <a:rPr lang="en-US" sz="2000" dirty="0" smtClean="0">
                <a:solidFill>
                  <a:schemeClr val="accent1"/>
                </a:solidFill>
              </a:rPr>
              <a:t>the silhouette and </a:t>
            </a:r>
            <a:r>
              <a:rPr lang="en-US" sz="2000" dirty="0">
                <a:solidFill>
                  <a:schemeClr val="accent1"/>
                </a:solidFill>
              </a:rPr>
              <a:t>attach the original </a:t>
            </a:r>
          </a:p>
          <a:p>
            <a:r>
              <a:rPr lang="en-US" sz="2000" dirty="0">
                <a:solidFill>
                  <a:schemeClr val="accent1"/>
                </a:solidFill>
              </a:rPr>
              <a:t>Select all vertices and click break under </a:t>
            </a:r>
            <a:r>
              <a:rPr lang="en-US" sz="2000" dirty="0" smtClean="0">
                <a:solidFill>
                  <a:schemeClr val="accent1"/>
                </a:solidFill>
              </a:rPr>
              <a:t>geometry column</a:t>
            </a:r>
            <a:endParaRPr lang="en-US" sz="2000" dirty="0">
              <a:solidFill>
                <a:schemeClr val="accent1"/>
              </a:solidFill>
            </a:endParaRPr>
          </a:p>
          <a:p>
            <a:r>
              <a:rPr lang="en-US" sz="2000" dirty="0">
                <a:solidFill>
                  <a:schemeClr val="accent1"/>
                </a:solidFill>
              </a:rPr>
              <a:t>Add garment maker modifier</a:t>
            </a:r>
          </a:p>
          <a:p>
            <a:r>
              <a:rPr lang="en-US" sz="2000" dirty="0">
                <a:solidFill>
                  <a:schemeClr val="accent1"/>
                </a:solidFill>
              </a:rPr>
              <a:t>Rotate one of your panels to a complete 180 and put them behind your model</a:t>
            </a:r>
          </a:p>
          <a:p>
            <a:r>
              <a:rPr lang="en-US" sz="2000" dirty="0">
                <a:solidFill>
                  <a:schemeClr val="accent1"/>
                </a:solidFill>
              </a:rPr>
              <a:t>Click individual lines that are parallel and create seams</a:t>
            </a:r>
          </a:p>
          <a:p>
            <a:r>
              <a:rPr lang="en-CA" sz="2000" dirty="0">
                <a:solidFill>
                  <a:schemeClr val="accent1"/>
                </a:solidFill>
              </a:rPr>
              <a:t>Increase tolerance for seams </a:t>
            </a:r>
            <a:r>
              <a:rPr lang="en-CA" sz="2000" dirty="0" smtClean="0">
                <a:solidFill>
                  <a:schemeClr val="accent1"/>
                </a:solidFill>
              </a:rPr>
              <a:t>that are not </a:t>
            </a:r>
            <a:r>
              <a:rPr lang="en-CA" sz="2000" dirty="0">
                <a:solidFill>
                  <a:schemeClr val="accent1"/>
                </a:solidFill>
              </a:rPr>
              <a:t>symmetric</a:t>
            </a:r>
            <a:endParaRPr lang="en-US" sz="2000" dirty="0">
              <a:solidFill>
                <a:schemeClr val="accent1"/>
              </a:solidFill>
            </a:endParaRPr>
          </a:p>
        </p:txBody>
      </p:sp>
    </p:spTree>
    <p:extLst>
      <p:ext uri="{BB962C8B-B14F-4D97-AF65-F5344CB8AC3E}">
        <p14:creationId xmlns:p14="http://schemas.microsoft.com/office/powerpoint/2010/main" val="4170577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should look like</a:t>
            </a:r>
          </a:p>
        </p:txBody>
      </p:sp>
      <p:sp>
        <p:nvSpPr>
          <p:cNvPr id="3" name="Content Placeholder 2"/>
          <p:cNvSpPr>
            <a:spLocks noGrp="1"/>
          </p:cNvSpPr>
          <p:nvPr>
            <p:ph idx="1"/>
          </p:nvPr>
        </p:nvSpPr>
        <p:spPr/>
        <p:txBody>
          <a:bodyPr/>
          <a:lstStyle/>
          <a:p>
            <a:endParaRPr lang="en-US" dirty="0"/>
          </a:p>
        </p:txBody>
      </p:sp>
      <p:pic>
        <p:nvPicPr>
          <p:cNvPr id="8" name="Picture 7" descr="Screenshot 2015-03-18 09.59.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923" y="1600199"/>
            <a:ext cx="3873500" cy="4525963"/>
          </a:xfrm>
          <a:prstGeom prst="rect">
            <a:avLst/>
          </a:prstGeom>
        </p:spPr>
      </p:pic>
      <p:pic>
        <p:nvPicPr>
          <p:cNvPr id="9" name="Content Placeholder 3" descr="Screenshot 2015-03-18 09.59.47.png"/>
          <p:cNvPicPr>
            <a:picLocks noChangeAspect="1"/>
          </p:cNvPicPr>
          <p:nvPr/>
        </p:nvPicPr>
        <p:blipFill rotWithShape="1">
          <a:blip r:embed="rId3">
            <a:extLst>
              <a:ext uri="{28A0092B-C50C-407E-A947-70E740481C1C}">
                <a14:useLocalDpi xmlns:a14="http://schemas.microsoft.com/office/drawing/2010/main" val="0"/>
              </a:ext>
            </a:extLst>
          </a:blip>
          <a:srcRect l="-92849"/>
          <a:stretch/>
        </p:blipFill>
        <p:spPr>
          <a:xfrm>
            <a:off x="1064564" y="1533526"/>
            <a:ext cx="8229600" cy="4525963"/>
          </a:xfrm>
          <a:prstGeom prst="rect">
            <a:avLst/>
          </a:prstGeom>
        </p:spPr>
      </p:pic>
    </p:spTree>
    <p:extLst>
      <p:ext uri="{BB962C8B-B14F-4D97-AF65-F5344CB8AC3E}">
        <p14:creationId xmlns:p14="http://schemas.microsoft.com/office/powerpoint/2010/main" val="769434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a:t>
            </a:r>
          </a:p>
        </p:txBody>
      </p:sp>
      <p:sp>
        <p:nvSpPr>
          <p:cNvPr id="3" name="Content Placeholder 2"/>
          <p:cNvSpPr>
            <a:spLocks noGrp="1"/>
          </p:cNvSpPr>
          <p:nvPr>
            <p:ph idx="1"/>
          </p:nvPr>
        </p:nvSpPr>
        <p:spPr/>
        <p:txBody>
          <a:bodyPr/>
          <a:lstStyle/>
          <a:p>
            <a:r>
              <a:rPr lang="en-US" dirty="0">
                <a:solidFill>
                  <a:schemeClr val="accent1"/>
                </a:solidFill>
              </a:rPr>
              <a:t>Uncheck sewing springs</a:t>
            </a:r>
          </a:p>
          <a:p>
            <a:pPr marL="0" indent="0">
              <a:buNone/>
            </a:pPr>
            <a:r>
              <a:rPr lang="en-US" dirty="0">
                <a:solidFill>
                  <a:schemeClr val="accent1"/>
                </a:solidFill>
              </a:rPr>
              <a:t>Under simulation properties</a:t>
            </a:r>
          </a:p>
          <a:p>
            <a:r>
              <a:rPr lang="en-US" dirty="0">
                <a:solidFill>
                  <a:schemeClr val="accent1"/>
                </a:solidFill>
              </a:rPr>
              <a:t>Click the set of vertices</a:t>
            </a:r>
          </a:p>
          <a:p>
            <a:pPr marL="0" indent="0">
              <a:buNone/>
            </a:pPr>
            <a:r>
              <a:rPr lang="en-US" dirty="0">
                <a:solidFill>
                  <a:schemeClr val="accent1"/>
                </a:solidFill>
              </a:rPr>
              <a:t>For each seam and weld them</a:t>
            </a:r>
          </a:p>
          <a:p>
            <a:r>
              <a:rPr lang="en-US" dirty="0">
                <a:solidFill>
                  <a:schemeClr val="accent1"/>
                </a:solidFill>
              </a:rPr>
              <a:t>Easiest way to animate is</a:t>
            </a:r>
          </a:p>
          <a:p>
            <a:pPr marL="0" indent="0">
              <a:buNone/>
            </a:pPr>
            <a:r>
              <a:rPr lang="en-US" dirty="0" smtClean="0">
                <a:solidFill>
                  <a:schemeClr val="accent1"/>
                </a:solidFill>
              </a:rPr>
              <a:t>to </a:t>
            </a:r>
            <a:r>
              <a:rPr lang="en-US" dirty="0">
                <a:solidFill>
                  <a:schemeClr val="accent1"/>
                </a:solidFill>
              </a:rPr>
              <a:t>turn it into a skin </a:t>
            </a:r>
            <a:r>
              <a:rPr lang="en-US" dirty="0" smtClean="0">
                <a:solidFill>
                  <a:schemeClr val="accent1"/>
                </a:solidFill>
              </a:rPr>
              <a:t>modifier</a:t>
            </a:r>
            <a:endParaRPr lang="en-US" dirty="0">
              <a:solidFill>
                <a:schemeClr val="accent1"/>
              </a:solidFill>
            </a:endParaRPr>
          </a:p>
          <a:p>
            <a:pPr marL="0" indent="0">
              <a:buNone/>
            </a:pPr>
            <a:endParaRPr lang="en-US" dirty="0"/>
          </a:p>
        </p:txBody>
      </p:sp>
      <p:sp>
        <p:nvSpPr>
          <p:cNvPr id="4" name="TextBox 3"/>
          <p:cNvSpPr txBox="1"/>
          <p:nvPr/>
        </p:nvSpPr>
        <p:spPr>
          <a:xfrm>
            <a:off x="442558" y="6042545"/>
            <a:ext cx="184666" cy="369332"/>
          </a:xfrm>
          <a:prstGeom prst="rect">
            <a:avLst/>
          </a:prstGeom>
          <a:noFill/>
        </p:spPr>
        <p:txBody>
          <a:bodyPr wrap="none" rtlCol="0">
            <a:spAutoFit/>
          </a:bodyPr>
          <a:lstStyle/>
          <a:p>
            <a:endParaRPr lang="en-US" dirty="0"/>
          </a:p>
        </p:txBody>
      </p:sp>
      <p:pic>
        <p:nvPicPr>
          <p:cNvPr id="5" name="Picture 4" descr="Screenshot 2015-03-06 12.20.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0668" y="1600200"/>
            <a:ext cx="2746132" cy="4525963"/>
          </a:xfrm>
          <a:prstGeom prst="rect">
            <a:avLst/>
          </a:prstGeom>
        </p:spPr>
      </p:pic>
    </p:spTree>
    <p:extLst>
      <p:ext uri="{BB962C8B-B14F-4D97-AF65-F5344CB8AC3E}">
        <p14:creationId xmlns:p14="http://schemas.microsoft.com/office/powerpoint/2010/main" val="30250670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Finishing it off</a:t>
            </a:r>
          </a:p>
        </p:txBody>
      </p:sp>
      <p:sp>
        <p:nvSpPr>
          <p:cNvPr id="3" name="Content Placeholder 2"/>
          <p:cNvSpPr>
            <a:spLocks noGrp="1"/>
          </p:cNvSpPr>
          <p:nvPr>
            <p:ph idx="1"/>
          </p:nvPr>
        </p:nvSpPr>
        <p:spPr/>
        <p:txBody>
          <a:bodyPr/>
          <a:lstStyle/>
          <a:p>
            <a:endParaRPr lang="en-US" dirty="0"/>
          </a:p>
        </p:txBody>
      </p:sp>
      <p:pic>
        <p:nvPicPr>
          <p:cNvPr id="5" name="Picture 4" descr="Screenshot 2015-03-18 10.01.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38299"/>
            <a:ext cx="3367259" cy="4487863"/>
          </a:xfrm>
          <a:prstGeom prst="rect">
            <a:avLst/>
          </a:prstGeom>
        </p:spPr>
      </p:pic>
      <p:pic>
        <p:nvPicPr>
          <p:cNvPr id="6" name="Content Placeholder 3" descr="Screenshot 2015-03-18 10.02.00.png"/>
          <p:cNvPicPr>
            <a:picLocks noChangeAspect="1"/>
          </p:cNvPicPr>
          <p:nvPr/>
        </p:nvPicPr>
        <p:blipFill rotWithShape="1">
          <a:blip r:embed="rId3">
            <a:extLst>
              <a:ext uri="{28A0092B-C50C-407E-A947-70E740481C1C}">
                <a14:useLocalDpi xmlns:a14="http://schemas.microsoft.com/office/drawing/2010/main" val="0"/>
              </a:ext>
            </a:extLst>
          </a:blip>
          <a:srcRect l="-142154"/>
          <a:stretch/>
        </p:blipFill>
        <p:spPr>
          <a:xfrm>
            <a:off x="1053692" y="1561712"/>
            <a:ext cx="8229600" cy="4525963"/>
          </a:xfrm>
          <a:prstGeom prst="rect">
            <a:avLst/>
          </a:prstGeom>
        </p:spPr>
      </p:pic>
    </p:spTree>
    <p:extLst>
      <p:ext uri="{BB962C8B-B14F-4D97-AF65-F5344CB8AC3E}">
        <p14:creationId xmlns:p14="http://schemas.microsoft.com/office/powerpoint/2010/main" val="493882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Cloth </a:t>
            </a:r>
            <a:r>
              <a:rPr lang="en-US" dirty="0" smtClean="0"/>
              <a:t>Modifier Object Properties</a:t>
            </a:r>
            <a:endParaRPr lang="en-US" dirty="0"/>
          </a:p>
        </p:txBody>
      </p:sp>
      <p:pic>
        <p:nvPicPr>
          <p:cNvPr id="5" name="Content Placeholder 4" descr="Screenshot 2015-03-06 12.00.14.png"/>
          <p:cNvPicPr>
            <a:picLocks noGrp="1" noChangeAspect="1"/>
          </p:cNvPicPr>
          <p:nvPr>
            <p:ph idx="1"/>
          </p:nvPr>
        </p:nvPicPr>
        <p:blipFill rotWithShape="1">
          <a:blip r:embed="rId2">
            <a:extLst>
              <a:ext uri="{28A0092B-C50C-407E-A947-70E740481C1C}">
                <a14:useLocalDpi xmlns:a14="http://schemas.microsoft.com/office/drawing/2010/main" val="0"/>
              </a:ext>
            </a:extLst>
          </a:blip>
          <a:srcRect l="-76397" r="-82576"/>
          <a:stretch/>
        </p:blipFill>
        <p:spPr>
          <a:prstGeom prst="rect">
            <a:avLst/>
          </a:prstGeom>
        </p:spPr>
      </p:pic>
    </p:spTree>
    <p:extLst>
      <p:ext uri="{BB962C8B-B14F-4D97-AF65-F5344CB8AC3E}">
        <p14:creationId xmlns:p14="http://schemas.microsoft.com/office/powerpoint/2010/main" val="2030669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Properties</a:t>
            </a:r>
          </a:p>
        </p:txBody>
      </p:sp>
      <p:pic>
        <p:nvPicPr>
          <p:cNvPr id="4" name="Content Placeholder 10" descr="Screenshot 2015-03-07 07.12.04.png"/>
          <p:cNvPicPr>
            <a:picLocks noGrp="1" noChangeAspect="1"/>
          </p:cNvPicPr>
          <p:nvPr>
            <p:ph idx="1"/>
          </p:nvPr>
        </p:nvPicPr>
        <p:blipFill rotWithShape="1">
          <a:blip r:embed="rId2">
            <a:extLst>
              <a:ext uri="{28A0092B-C50C-407E-A947-70E740481C1C}">
                <a14:useLocalDpi xmlns:a14="http://schemas.microsoft.com/office/drawing/2010/main" val="0"/>
              </a:ext>
            </a:extLst>
          </a:blip>
          <a:srcRect t="-25935" b="240"/>
          <a:stretch/>
        </p:blipFill>
        <p:spPr>
          <a:xfrm>
            <a:off x="677863" y="2160588"/>
            <a:ext cx="8596312" cy="3881437"/>
          </a:xfrm>
        </p:spPr>
      </p:pic>
      <p:sp>
        <p:nvSpPr>
          <p:cNvPr id="5" name="TextBox 4"/>
          <p:cNvSpPr txBox="1"/>
          <p:nvPr/>
        </p:nvSpPr>
        <p:spPr>
          <a:xfrm>
            <a:off x="711942" y="1654964"/>
            <a:ext cx="8447091" cy="830997"/>
          </a:xfrm>
          <a:prstGeom prst="rect">
            <a:avLst/>
          </a:prstGeom>
          <a:noFill/>
        </p:spPr>
        <p:txBody>
          <a:bodyPr wrap="square" rtlCol="0">
            <a:spAutoFit/>
          </a:bodyPr>
          <a:lstStyle/>
          <a:p>
            <a:r>
              <a:rPr lang="en-US" sz="2400" dirty="0" smtClean="0">
                <a:solidFill>
                  <a:schemeClr val="accent2">
                    <a:lumMod val="50000"/>
                  </a:schemeClr>
                </a:solidFill>
              </a:rPr>
              <a:t>Choose your cloth and garment then check the cloth radio button. In presets you can choose the cloth type.</a:t>
            </a:r>
            <a:endParaRPr lang="en-US" sz="2400" dirty="0">
              <a:solidFill>
                <a:schemeClr val="accent1">
                  <a:lumMod val="20000"/>
                  <a:lumOff val="80000"/>
                </a:schemeClr>
              </a:solidFill>
            </a:endParaRPr>
          </a:p>
        </p:txBody>
      </p:sp>
    </p:spTree>
    <p:extLst>
      <p:ext uri="{BB962C8B-B14F-4D97-AF65-F5344CB8AC3E}">
        <p14:creationId xmlns:p14="http://schemas.microsoft.com/office/powerpoint/2010/main" val="147522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Properties</a:t>
            </a:r>
          </a:p>
        </p:txBody>
      </p:sp>
      <p:pic>
        <p:nvPicPr>
          <p:cNvPr id="4" name="Content Placeholder 3" descr="Screenshot 2015-03-07 07.12.11.png"/>
          <p:cNvPicPr>
            <a:picLocks noGrp="1" noChangeAspect="1"/>
          </p:cNvPicPr>
          <p:nvPr>
            <p:ph idx="1"/>
          </p:nvPr>
        </p:nvPicPr>
        <p:blipFill rotWithShape="1">
          <a:blip r:embed="rId2">
            <a:extLst>
              <a:ext uri="{28A0092B-C50C-407E-A947-70E740481C1C}">
                <a14:useLocalDpi xmlns:a14="http://schemas.microsoft.com/office/drawing/2010/main" val="0"/>
              </a:ext>
            </a:extLst>
          </a:blip>
          <a:srcRect l="224" t="-22104" r="-224" b="758"/>
          <a:stretch/>
        </p:blipFill>
        <p:spPr>
          <a:xfrm>
            <a:off x="677863" y="2160588"/>
            <a:ext cx="8596312" cy="3881437"/>
          </a:xfrm>
        </p:spPr>
      </p:pic>
      <p:sp>
        <p:nvSpPr>
          <p:cNvPr id="5" name="Rectangle 4"/>
          <p:cNvSpPr/>
          <p:nvPr/>
        </p:nvSpPr>
        <p:spPr>
          <a:xfrm>
            <a:off x="700516" y="1450871"/>
            <a:ext cx="6996149" cy="1200328"/>
          </a:xfrm>
          <a:prstGeom prst="rect">
            <a:avLst/>
          </a:prstGeom>
        </p:spPr>
        <p:txBody>
          <a:bodyPr wrap="square">
            <a:spAutoFit/>
          </a:bodyPr>
          <a:lstStyle/>
          <a:p>
            <a:r>
              <a:rPr lang="en-US" sz="2400" dirty="0" smtClean="0">
                <a:solidFill>
                  <a:schemeClr val="accent2">
                    <a:lumMod val="50000"/>
                  </a:schemeClr>
                </a:solidFill>
              </a:rPr>
              <a:t>Then choose your model that deforms the cloth and garment. Then click the collision object radio button</a:t>
            </a:r>
            <a:endParaRPr lang="en-US" sz="2400" dirty="0">
              <a:solidFill>
                <a:schemeClr val="accent1">
                  <a:lumMod val="20000"/>
                  <a:lumOff val="80000"/>
                </a:schemeClr>
              </a:solidFill>
            </a:endParaRPr>
          </a:p>
        </p:txBody>
      </p:sp>
    </p:spTree>
    <p:extLst>
      <p:ext uri="{BB962C8B-B14F-4D97-AF65-F5344CB8AC3E}">
        <p14:creationId xmlns:p14="http://schemas.microsoft.com/office/powerpoint/2010/main" val="1624423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sp>
        <p:nvSpPr>
          <p:cNvPr id="3" name="Content Placeholder 2"/>
          <p:cNvSpPr>
            <a:spLocks noGrp="1"/>
          </p:cNvSpPr>
          <p:nvPr>
            <p:ph idx="1"/>
          </p:nvPr>
        </p:nvSpPr>
        <p:spPr/>
        <p:txBody>
          <a:bodyPr>
            <a:normAutofit/>
          </a:bodyPr>
          <a:lstStyle/>
          <a:p>
            <a:r>
              <a:rPr lang="en-US" sz="2400" dirty="0">
                <a:solidFill>
                  <a:schemeClr val="accent1">
                    <a:lumMod val="40000"/>
                    <a:lumOff val="60000"/>
                  </a:schemeClr>
                </a:solidFill>
              </a:rPr>
              <a:t>https://</a:t>
            </a:r>
            <a:r>
              <a:rPr lang="en-US" sz="2400" dirty="0" err="1">
                <a:solidFill>
                  <a:schemeClr val="accent1">
                    <a:lumMod val="40000"/>
                    <a:lumOff val="60000"/>
                  </a:schemeClr>
                </a:solidFill>
              </a:rPr>
              <a:t>www.youtube.com</a:t>
            </a:r>
            <a:r>
              <a:rPr lang="en-US" sz="2400" dirty="0">
                <a:solidFill>
                  <a:schemeClr val="accent1">
                    <a:lumMod val="40000"/>
                    <a:lumOff val="60000"/>
                  </a:schemeClr>
                </a:solidFill>
              </a:rPr>
              <a:t>/</a:t>
            </a:r>
            <a:r>
              <a:rPr lang="en-US" sz="2400" dirty="0" err="1">
                <a:solidFill>
                  <a:schemeClr val="accent1">
                    <a:lumMod val="40000"/>
                    <a:lumOff val="60000"/>
                  </a:schemeClr>
                </a:solidFill>
              </a:rPr>
              <a:t>watch?v</a:t>
            </a:r>
            <a:r>
              <a:rPr lang="en-US" sz="2400" dirty="0">
                <a:solidFill>
                  <a:schemeClr val="accent1">
                    <a:lumMod val="40000"/>
                    <a:lumOff val="60000"/>
                  </a:schemeClr>
                </a:solidFill>
              </a:rPr>
              <a:t>=</a:t>
            </a:r>
            <a:r>
              <a:rPr lang="en-US" sz="2400" dirty="0" err="1">
                <a:solidFill>
                  <a:schemeClr val="accent1">
                    <a:lumMod val="40000"/>
                    <a:lumOff val="60000"/>
                  </a:schemeClr>
                </a:solidFill>
              </a:rPr>
              <a:t>MEsRmPgmt</a:t>
            </a:r>
            <a:r>
              <a:rPr lang="en-US" sz="2400" dirty="0">
                <a:solidFill>
                  <a:schemeClr val="accent1">
                    <a:lumMod val="40000"/>
                    <a:lumOff val="60000"/>
                  </a:schemeClr>
                </a:solidFill>
              </a:rPr>
              <a:t>-I</a:t>
            </a:r>
          </a:p>
          <a:p>
            <a:endParaRPr lang="en-US" sz="2400" dirty="0">
              <a:solidFill>
                <a:schemeClr val="accent1">
                  <a:lumMod val="40000"/>
                  <a:lumOff val="60000"/>
                </a:schemeClr>
              </a:solidFill>
            </a:endParaRPr>
          </a:p>
          <a:p>
            <a:r>
              <a:rPr lang="en-US" sz="2400" dirty="0">
                <a:solidFill>
                  <a:schemeClr val="accent1">
                    <a:lumMod val="40000"/>
                    <a:lumOff val="60000"/>
                  </a:schemeClr>
                </a:solidFill>
              </a:rPr>
              <a:t>https://</a:t>
            </a:r>
            <a:r>
              <a:rPr lang="en-US" sz="2400" dirty="0" err="1">
                <a:solidFill>
                  <a:schemeClr val="accent1">
                    <a:lumMod val="40000"/>
                    <a:lumOff val="60000"/>
                  </a:schemeClr>
                </a:solidFill>
              </a:rPr>
              <a:t>www.youtube.com</a:t>
            </a:r>
            <a:r>
              <a:rPr lang="en-US" sz="2400" dirty="0">
                <a:solidFill>
                  <a:schemeClr val="accent1">
                    <a:lumMod val="40000"/>
                    <a:lumOff val="60000"/>
                  </a:schemeClr>
                </a:solidFill>
              </a:rPr>
              <a:t>/</a:t>
            </a:r>
            <a:r>
              <a:rPr lang="en-US" sz="2400" dirty="0" err="1">
                <a:solidFill>
                  <a:schemeClr val="accent1">
                    <a:lumMod val="40000"/>
                    <a:lumOff val="60000"/>
                  </a:schemeClr>
                </a:solidFill>
              </a:rPr>
              <a:t>watch?v</a:t>
            </a:r>
            <a:r>
              <a:rPr lang="en-US" sz="2400" dirty="0">
                <a:solidFill>
                  <a:schemeClr val="accent1">
                    <a:lumMod val="40000"/>
                    <a:lumOff val="60000"/>
                  </a:schemeClr>
                </a:solidFill>
              </a:rPr>
              <a:t>=7ccxNRmakY4</a:t>
            </a:r>
            <a:endParaRPr lang="en-US" sz="2400" dirty="0">
              <a:solidFill>
                <a:schemeClr val="accent1">
                  <a:lumMod val="40000"/>
                  <a:lumOff val="60000"/>
                </a:schemeClr>
              </a:solidFill>
            </a:endParaRPr>
          </a:p>
        </p:txBody>
      </p:sp>
    </p:spTree>
    <p:extLst>
      <p:ext uri="{BB962C8B-B14F-4D97-AF65-F5344CB8AC3E}">
        <p14:creationId xmlns:p14="http://schemas.microsoft.com/office/powerpoint/2010/main" val="2391418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Overview</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166692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886" y="213916"/>
            <a:ext cx="4620942" cy="5421085"/>
          </a:xfrm>
          <a:prstGeom prst="rect">
            <a:avLst/>
          </a:prstGeom>
        </p:spPr>
      </p:pic>
      <p:sp>
        <p:nvSpPr>
          <p:cNvPr id="17" name="TextBox 16"/>
          <p:cNvSpPr txBox="1"/>
          <p:nvPr/>
        </p:nvSpPr>
        <p:spPr>
          <a:xfrm>
            <a:off x="1175658" y="6064898"/>
            <a:ext cx="3694922" cy="369332"/>
          </a:xfrm>
          <a:prstGeom prst="rect">
            <a:avLst/>
          </a:prstGeom>
          <a:noFill/>
        </p:spPr>
        <p:txBody>
          <a:bodyPr wrap="square" rtlCol="0">
            <a:spAutoFit/>
          </a:bodyPr>
          <a:lstStyle/>
          <a:p>
            <a:r>
              <a:rPr lang="en-US" dirty="0" smtClean="0">
                <a:solidFill>
                  <a:schemeClr val="bg1"/>
                </a:solidFill>
              </a:rPr>
              <a:t>The general cloth rollout</a:t>
            </a:r>
            <a:endParaRPr lang="en-US" dirty="0">
              <a:solidFill>
                <a:schemeClr val="bg1"/>
              </a:soli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5789" y="213916"/>
            <a:ext cx="3545573" cy="5421773"/>
          </a:xfrm>
          <a:prstGeom prst="rect">
            <a:avLst/>
          </a:prstGeom>
        </p:spPr>
      </p:pic>
      <p:sp>
        <p:nvSpPr>
          <p:cNvPr id="19" name="TextBox 18"/>
          <p:cNvSpPr txBox="1"/>
          <p:nvPr/>
        </p:nvSpPr>
        <p:spPr>
          <a:xfrm>
            <a:off x="5383763" y="6064898"/>
            <a:ext cx="3470987" cy="369332"/>
          </a:xfrm>
          <a:prstGeom prst="rect">
            <a:avLst/>
          </a:prstGeom>
          <a:noFill/>
        </p:spPr>
        <p:txBody>
          <a:bodyPr wrap="square" rtlCol="0">
            <a:spAutoFit/>
          </a:bodyPr>
          <a:lstStyle/>
          <a:p>
            <a:r>
              <a:rPr lang="en-US" dirty="0" smtClean="0">
                <a:solidFill>
                  <a:schemeClr val="bg1"/>
                </a:solidFill>
              </a:rPr>
              <a:t>Object Properties rollout</a:t>
            </a:r>
            <a:endParaRPr lang="en-US" dirty="0">
              <a:solidFill>
                <a:schemeClr val="bg1"/>
              </a:solidFill>
            </a:endParaRPr>
          </a:p>
        </p:txBody>
      </p:sp>
    </p:spTree>
    <p:extLst>
      <p:ext uri="{BB962C8B-B14F-4D97-AF65-F5344CB8AC3E}">
        <p14:creationId xmlns:p14="http://schemas.microsoft.com/office/powerpoint/2010/main" val="356501448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233" y="2220406"/>
            <a:ext cx="2759901" cy="1689394"/>
          </a:xfrm>
          <a:prstGeom prst="rect">
            <a:avLst/>
          </a:prstGeom>
        </p:spPr>
      </p:pic>
      <p:sp>
        <p:nvSpPr>
          <p:cNvPr id="3" name="TextBox 2"/>
          <p:cNvSpPr txBox="1"/>
          <p:nvPr/>
        </p:nvSpPr>
        <p:spPr>
          <a:xfrm>
            <a:off x="4698558" y="1495443"/>
            <a:ext cx="4432041" cy="3139321"/>
          </a:xfrm>
          <a:prstGeom prst="rect">
            <a:avLst/>
          </a:prstGeom>
          <a:noFill/>
        </p:spPr>
        <p:txBody>
          <a:bodyPr wrap="square" rtlCol="0">
            <a:spAutoFit/>
          </a:bodyPr>
          <a:lstStyle/>
          <a:p>
            <a:r>
              <a:rPr lang="en-US" dirty="0" smtClean="0">
                <a:solidFill>
                  <a:schemeClr val="bg1"/>
                </a:solidFill>
              </a:rPr>
              <a:t>Additionally, there are 4 subgroups that you can use to modify your cloth.</a:t>
            </a:r>
          </a:p>
          <a:p>
            <a:endParaRPr lang="en-US" dirty="0">
              <a:solidFill>
                <a:schemeClr val="bg1"/>
              </a:solidFill>
            </a:endParaRPr>
          </a:p>
          <a:p>
            <a:pPr marL="342900" indent="-342900">
              <a:buAutoNum type="arabicPeriod"/>
            </a:pPr>
            <a:r>
              <a:rPr lang="en-US" dirty="0" smtClean="0">
                <a:solidFill>
                  <a:schemeClr val="bg1"/>
                </a:solidFill>
              </a:rPr>
              <a:t>Group – Used to group and modify vertices</a:t>
            </a:r>
          </a:p>
          <a:p>
            <a:pPr marL="342900" indent="-342900">
              <a:buAutoNum type="arabicPeriod"/>
            </a:pPr>
            <a:r>
              <a:rPr lang="en-US" dirty="0" smtClean="0">
                <a:solidFill>
                  <a:schemeClr val="bg1"/>
                </a:solidFill>
              </a:rPr>
              <a:t>Panel – Used to change cloth properties of a given section of cloth</a:t>
            </a:r>
          </a:p>
          <a:p>
            <a:pPr marL="342900" indent="-342900">
              <a:buAutoNum type="arabicPeriod"/>
            </a:pPr>
            <a:r>
              <a:rPr lang="en-US" dirty="0" smtClean="0">
                <a:solidFill>
                  <a:schemeClr val="bg1"/>
                </a:solidFill>
              </a:rPr>
              <a:t>Seams – Used to create and alter seams in the cloth</a:t>
            </a:r>
          </a:p>
          <a:p>
            <a:pPr marL="342900" indent="-342900">
              <a:buAutoNum type="arabicPeriod"/>
            </a:pPr>
            <a:r>
              <a:rPr lang="en-US" dirty="0" smtClean="0">
                <a:solidFill>
                  <a:schemeClr val="bg1"/>
                </a:solidFill>
              </a:rPr>
              <a:t>Faces – Used to modify the faces during local simulation</a:t>
            </a:r>
          </a:p>
        </p:txBody>
      </p:sp>
    </p:spTree>
    <p:extLst>
      <p:ext uri="{BB962C8B-B14F-4D97-AF65-F5344CB8AC3E}">
        <p14:creationId xmlns:p14="http://schemas.microsoft.com/office/powerpoint/2010/main" val="324609812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198" y="429208"/>
            <a:ext cx="2818393" cy="5756988"/>
          </a:xfrm>
          <a:prstGeom prst="rect">
            <a:avLst/>
          </a:prstGeom>
        </p:spPr>
      </p:pic>
      <p:sp>
        <p:nvSpPr>
          <p:cNvPr id="3" name="TextBox 2"/>
          <p:cNvSpPr txBox="1"/>
          <p:nvPr/>
        </p:nvSpPr>
        <p:spPr>
          <a:xfrm>
            <a:off x="3984172" y="634482"/>
            <a:ext cx="4142792" cy="1200329"/>
          </a:xfrm>
          <a:prstGeom prst="rect">
            <a:avLst/>
          </a:prstGeom>
          <a:noFill/>
        </p:spPr>
        <p:txBody>
          <a:bodyPr wrap="square" rtlCol="0">
            <a:spAutoFit/>
          </a:bodyPr>
          <a:lstStyle/>
          <a:p>
            <a:r>
              <a:rPr lang="en-US" dirty="0" smtClean="0">
                <a:solidFill>
                  <a:schemeClr val="bg1"/>
                </a:solidFill>
              </a:rPr>
              <a:t>-After setting up your scene, configure the number of frames that you would like to simulate the cloth animation over and hit simulate.</a:t>
            </a:r>
            <a:endParaRPr lang="en-US" dirty="0">
              <a:solidFill>
                <a:schemeClr val="bg1"/>
              </a:solidFill>
            </a:endParaRPr>
          </a:p>
        </p:txBody>
      </p:sp>
      <p:sp>
        <p:nvSpPr>
          <p:cNvPr id="4" name="TextBox 3"/>
          <p:cNvSpPr txBox="1"/>
          <p:nvPr/>
        </p:nvSpPr>
        <p:spPr>
          <a:xfrm>
            <a:off x="3984172" y="2188029"/>
            <a:ext cx="3993503" cy="1200329"/>
          </a:xfrm>
          <a:prstGeom prst="rect">
            <a:avLst/>
          </a:prstGeom>
          <a:noFill/>
        </p:spPr>
        <p:txBody>
          <a:bodyPr wrap="square" rtlCol="0">
            <a:spAutoFit/>
          </a:bodyPr>
          <a:lstStyle/>
          <a:p>
            <a:r>
              <a:rPr lang="en-US" dirty="0" smtClean="0">
                <a:solidFill>
                  <a:schemeClr val="bg1"/>
                </a:solidFill>
              </a:rPr>
              <a:t>-You must click on “Erase Simulation” before re-doing your simulation, otherwise nothing will happen.</a:t>
            </a:r>
            <a:endParaRPr lang="en-US" dirty="0">
              <a:solidFill>
                <a:schemeClr val="bg1"/>
              </a:solidFill>
            </a:endParaRPr>
          </a:p>
        </p:txBody>
      </p:sp>
      <p:sp>
        <p:nvSpPr>
          <p:cNvPr id="5" name="TextBox 4"/>
          <p:cNvSpPr txBox="1"/>
          <p:nvPr/>
        </p:nvSpPr>
        <p:spPr>
          <a:xfrm>
            <a:off x="3984172" y="3666931"/>
            <a:ext cx="3452326" cy="1200329"/>
          </a:xfrm>
          <a:prstGeom prst="rect">
            <a:avLst/>
          </a:prstGeom>
          <a:noFill/>
        </p:spPr>
        <p:txBody>
          <a:bodyPr wrap="square" rtlCol="0">
            <a:spAutoFit/>
          </a:bodyPr>
          <a:lstStyle/>
          <a:p>
            <a:r>
              <a:rPr lang="en-US" dirty="0" smtClean="0">
                <a:solidFill>
                  <a:schemeClr val="bg1"/>
                </a:solidFill>
              </a:rPr>
              <a:t>-Alternatively, you can click “Simulate Local” to create the simulation without recording the frames.</a:t>
            </a:r>
            <a:endParaRPr lang="en-US" dirty="0">
              <a:solidFill>
                <a:schemeClr val="bg1"/>
              </a:solidFill>
            </a:endParaRPr>
          </a:p>
        </p:txBody>
      </p:sp>
    </p:spTree>
    <p:extLst>
      <p:ext uri="{BB962C8B-B14F-4D97-AF65-F5344CB8AC3E}">
        <p14:creationId xmlns:p14="http://schemas.microsoft.com/office/powerpoint/2010/main" val="374813879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Collisions and Tearing</a:t>
            </a:r>
            <a:endParaRPr lang="en-US" dirty="0"/>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122287292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Collisions - General</a:t>
            </a:r>
            <a:endParaRPr lang="en-US" dirty="0"/>
          </a:p>
        </p:txBody>
      </p:sp>
      <p:sp>
        <p:nvSpPr>
          <p:cNvPr id="3" name="Content Placeholder 2"/>
          <p:cNvSpPr>
            <a:spLocks noGrp="1"/>
          </p:cNvSpPr>
          <p:nvPr>
            <p:ph idx="1"/>
          </p:nvPr>
        </p:nvSpPr>
        <p:spPr/>
        <p:txBody>
          <a:bodyPr>
            <a:normAutofit/>
          </a:bodyPr>
          <a:lstStyle/>
          <a:p>
            <a:r>
              <a:rPr lang="en-US" dirty="0" smtClean="0">
                <a:solidFill>
                  <a:schemeClr val="bg1"/>
                </a:solidFill>
              </a:rPr>
              <a:t>Collisions of cloth accomplished easily as demonstrated in the class demo</a:t>
            </a:r>
          </a:p>
          <a:p>
            <a:r>
              <a:rPr lang="en-US" dirty="0" smtClean="0">
                <a:solidFill>
                  <a:schemeClr val="bg1"/>
                </a:solidFill>
              </a:rPr>
              <a:t>Steps:</a:t>
            </a:r>
          </a:p>
          <a:p>
            <a:pPr lvl="1"/>
            <a:r>
              <a:rPr lang="en-US" dirty="0" smtClean="0">
                <a:solidFill>
                  <a:schemeClr val="bg1"/>
                </a:solidFill>
              </a:rPr>
              <a:t>1. Create cloth object and collision object</a:t>
            </a:r>
          </a:p>
          <a:p>
            <a:pPr lvl="1"/>
            <a:r>
              <a:rPr lang="en-US" dirty="0" smtClean="0">
                <a:solidFill>
                  <a:schemeClr val="bg1"/>
                </a:solidFill>
              </a:rPr>
              <a:t>2. Apply cloth modifier to cloth object (after preprocessing)</a:t>
            </a:r>
          </a:p>
          <a:p>
            <a:pPr lvl="1"/>
            <a:r>
              <a:rPr lang="en-US" dirty="0" smtClean="0">
                <a:solidFill>
                  <a:schemeClr val="bg1"/>
                </a:solidFill>
              </a:rPr>
              <a:t>3. Open object properties and set cloth object to “cloth” and define properties</a:t>
            </a:r>
          </a:p>
          <a:p>
            <a:pPr lvl="1"/>
            <a:r>
              <a:rPr lang="en-US" dirty="0" smtClean="0">
                <a:solidFill>
                  <a:schemeClr val="bg1"/>
                </a:solidFill>
              </a:rPr>
              <a:t>4. Add collision object (still in object properties) and set as collision object, modifying properties as desired (Ensure, “Enable collisions” is checked)</a:t>
            </a:r>
          </a:p>
          <a:p>
            <a:r>
              <a:rPr lang="en-US" dirty="0" smtClean="0">
                <a:solidFill>
                  <a:schemeClr val="bg1"/>
                </a:solidFill>
              </a:rPr>
              <a:t>Not always smooth</a:t>
            </a:r>
          </a:p>
        </p:txBody>
      </p:sp>
    </p:spTree>
    <p:extLst>
      <p:ext uri="{BB962C8B-B14F-4D97-AF65-F5344CB8AC3E}">
        <p14:creationId xmlns:p14="http://schemas.microsoft.com/office/powerpoint/2010/main" val="143538201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TM04033937[[fn=Vapor Trail]]</Template>
  <TotalTime>4226</TotalTime>
  <Words>921</Words>
  <Application>Microsoft Macintosh PowerPoint</Application>
  <PresentationFormat>Custom</PresentationFormat>
  <Paragraphs>108</Paragraphs>
  <Slides>37</Slides>
  <Notes>0</Notes>
  <HiddenSlides>0</HiddenSlides>
  <MMClips>8</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Facet</vt:lpstr>
      <vt:lpstr>Cloth</vt:lpstr>
      <vt:lpstr>Introduction</vt:lpstr>
      <vt:lpstr>Task Allocation</vt:lpstr>
      <vt:lpstr>Overview</vt:lpstr>
      <vt:lpstr>PowerPoint Presentation</vt:lpstr>
      <vt:lpstr>PowerPoint Presentation</vt:lpstr>
      <vt:lpstr>PowerPoint Presentation</vt:lpstr>
      <vt:lpstr>Collisions and Tearing</vt:lpstr>
      <vt:lpstr>Collisions - General</vt:lpstr>
      <vt:lpstr>Plane with 10 x 10 segments</vt:lpstr>
      <vt:lpstr>Plane with 25 x 25 segments</vt:lpstr>
      <vt:lpstr>Plane with 100 x 100 segments</vt:lpstr>
      <vt:lpstr>PowerPoint Presentation</vt:lpstr>
      <vt:lpstr>Self Collisions (Cloth on Cloth)</vt:lpstr>
      <vt:lpstr>Comparison</vt:lpstr>
      <vt:lpstr>Tearing</vt:lpstr>
      <vt:lpstr>Tearing a Plane</vt:lpstr>
      <vt:lpstr>Steps</vt:lpstr>
      <vt:lpstr>PowerPoint Presentation</vt:lpstr>
      <vt:lpstr>Using an Object to Cut</vt:lpstr>
      <vt:lpstr>PowerPoint Presentation</vt:lpstr>
      <vt:lpstr>Puncturing</vt:lpstr>
      <vt:lpstr>Consequences of Disabling “Cut Cloth”</vt:lpstr>
      <vt:lpstr>Result</vt:lpstr>
      <vt:lpstr>Remarks</vt:lpstr>
      <vt:lpstr>References</vt:lpstr>
      <vt:lpstr>Before &amp; After Creating Cloth and Garment Modifier</vt:lpstr>
      <vt:lpstr>Video</vt:lpstr>
      <vt:lpstr>Least effort with only 3 modifiers</vt:lpstr>
      <vt:lpstr>Quick Start </vt:lpstr>
      <vt:lpstr>It should look like</vt:lpstr>
      <vt:lpstr>Simulation</vt:lpstr>
      <vt:lpstr>Finishing it off</vt:lpstr>
      <vt:lpstr>Cloth Modifier Object Properties</vt:lpstr>
      <vt:lpstr>Object Properties</vt:lpstr>
      <vt:lpstr>Object Properties</vt:lpstr>
      <vt:lpstr>Reference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dc:creator>
  <cp:lastModifiedBy>Kevin De Asis</cp:lastModifiedBy>
  <cp:revision>22</cp:revision>
  <dcterms:created xsi:type="dcterms:W3CDTF">2015-03-15T21:25:12Z</dcterms:created>
  <dcterms:modified xsi:type="dcterms:W3CDTF">2015-03-19T02:19:41Z</dcterms:modified>
</cp:coreProperties>
</file>